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22.jp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84" r:id="rId3"/>
    <p:sldId id="292" r:id="rId4"/>
    <p:sldId id="286" r:id="rId5"/>
    <p:sldId id="287" r:id="rId6"/>
    <p:sldId id="290" r:id="rId7"/>
    <p:sldId id="289" r:id="rId8"/>
    <p:sldId id="291" r:id="rId9"/>
    <p:sldId id="294" r:id="rId10"/>
    <p:sldId id="257" r:id="rId11"/>
    <p:sldId id="295" r:id="rId12"/>
    <p:sldId id="297" r:id="rId13"/>
    <p:sldId id="299" r:id="rId14"/>
    <p:sldId id="296" r:id="rId15"/>
    <p:sldId id="298" r:id="rId16"/>
    <p:sldId id="300" r:id="rId17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4444"/>
    <a:srgbClr val="E46C09"/>
    <a:srgbClr val="272C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6"/>
    <p:restoredTop sz="94531"/>
  </p:normalViewPr>
  <p:slideViewPr>
    <p:cSldViewPr>
      <p:cViewPr varScale="1">
        <p:scale>
          <a:sx n="208" d="100"/>
          <a:sy n="208" d="100"/>
        </p:scale>
        <p:origin x="1336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tiff>
</file>

<file path=ppt/media/image35.png>
</file>

<file path=ppt/media/image4.tiff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82602-3EE1-014C-AACA-BF91C48F707A}" type="datetimeFigureOut">
              <a:rPr lang="nl-NL" smtClean="0"/>
              <a:t>08-09-2024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19901-7039-8B4B-AE41-8E1008A891A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98413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19901-7039-8B4B-AE41-8E1008A891A1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27897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19901-7039-8B4B-AE41-8E1008A891A1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3930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19901-7039-8B4B-AE41-8E1008A891A1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99261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24864" y="602996"/>
            <a:ext cx="7494270" cy="48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5389563" y="4843585"/>
            <a:ext cx="507368" cy="1413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5958971" y="4840287"/>
            <a:ext cx="2557967" cy="17620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755650" y="0"/>
            <a:ext cx="7777480" cy="304800"/>
          </a:xfrm>
          <a:custGeom>
            <a:avLst/>
            <a:gdLst/>
            <a:ahLst/>
            <a:cxnLst/>
            <a:rect l="l" t="t" r="r" b="b"/>
            <a:pathLst>
              <a:path w="7777480" h="304800">
                <a:moveTo>
                  <a:pt x="0" y="304800"/>
                </a:moveTo>
                <a:lnTo>
                  <a:pt x="7777162" y="304800"/>
                </a:lnTo>
                <a:lnTo>
                  <a:pt x="7777162" y="0"/>
                </a:lnTo>
                <a:lnTo>
                  <a:pt x="0" y="0"/>
                </a:lnTo>
                <a:lnTo>
                  <a:pt x="0" y="304800"/>
                </a:lnTo>
                <a:close/>
              </a:path>
            </a:pathLst>
          </a:custGeom>
          <a:solidFill>
            <a:srgbClr val="E76A1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5389563" y="4843585"/>
            <a:ext cx="507368" cy="1413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5958971" y="4840287"/>
            <a:ext cx="2557967" cy="17620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755650" y="0"/>
            <a:ext cx="7777480" cy="304800"/>
          </a:xfrm>
          <a:custGeom>
            <a:avLst/>
            <a:gdLst/>
            <a:ahLst/>
            <a:cxnLst/>
            <a:rect l="l" t="t" r="r" b="b"/>
            <a:pathLst>
              <a:path w="7777480" h="304800">
                <a:moveTo>
                  <a:pt x="0" y="304800"/>
                </a:moveTo>
                <a:lnTo>
                  <a:pt x="7777162" y="304800"/>
                </a:lnTo>
                <a:lnTo>
                  <a:pt x="7777162" y="0"/>
                </a:lnTo>
                <a:lnTo>
                  <a:pt x="0" y="0"/>
                </a:lnTo>
                <a:lnTo>
                  <a:pt x="0" y="304800"/>
                </a:lnTo>
                <a:close/>
              </a:path>
            </a:pathLst>
          </a:custGeom>
          <a:solidFill>
            <a:srgbClr val="E76A1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5389563" y="4843585"/>
            <a:ext cx="507368" cy="141372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5958971" y="4840287"/>
            <a:ext cx="2557967" cy="17620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24864" y="602996"/>
            <a:ext cx="2607945" cy="48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24387" y="1035811"/>
            <a:ext cx="7505700" cy="1769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548728C-471C-6A46-BED4-BB9973F1C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32698">
            <a:off x="3479482" y="1882442"/>
            <a:ext cx="6084338" cy="3626265"/>
          </a:xfrm>
          <a:prstGeom prst="rect">
            <a:avLst/>
          </a:prstGeom>
          <a:effectLst/>
        </p:spPr>
      </p:pic>
      <p:sp>
        <p:nvSpPr>
          <p:cNvPr id="13" name="object 13"/>
          <p:cNvSpPr txBox="1"/>
          <p:nvPr/>
        </p:nvSpPr>
        <p:spPr>
          <a:xfrm>
            <a:off x="352308" y="615937"/>
            <a:ext cx="3780879" cy="907299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lang="en-US" sz="2800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Visual Studio Code</a:t>
            </a:r>
            <a:endParaRPr sz="2800" dirty="0">
              <a:solidFill>
                <a:schemeClr val="accent6">
                  <a:lumMod val="75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lang="en-US" sz="1200" spc="-5" dirty="0" err="1">
                <a:latin typeface="Arial"/>
                <a:cs typeface="Arial"/>
              </a:rPr>
              <a:t>Installatie</a:t>
            </a:r>
            <a:r>
              <a:rPr lang="en-US" sz="1200" spc="-5" dirty="0">
                <a:latin typeface="Arial"/>
                <a:cs typeface="Arial"/>
              </a:rPr>
              <a:t> </a:t>
            </a:r>
            <a:r>
              <a:rPr lang="en-US" sz="1200" spc="-5" dirty="0" err="1">
                <a:latin typeface="Arial"/>
                <a:cs typeface="Arial"/>
              </a:rPr>
              <a:t>en</a:t>
            </a:r>
            <a:r>
              <a:rPr lang="en-US" sz="1200" spc="-5" dirty="0">
                <a:latin typeface="Arial"/>
                <a:cs typeface="Arial"/>
              </a:rPr>
              <a:t> </a:t>
            </a:r>
            <a:r>
              <a:rPr lang="en-US" sz="1200" spc="-5" dirty="0" err="1">
                <a:latin typeface="Arial"/>
                <a:cs typeface="Arial"/>
              </a:rPr>
              <a:t>configuratie</a:t>
            </a:r>
            <a:r>
              <a:rPr lang="en-US" sz="1200" spc="-5" dirty="0">
                <a:latin typeface="Arial"/>
                <a:cs typeface="Arial"/>
              </a:rPr>
              <a:t> van </a:t>
            </a:r>
            <a:r>
              <a:rPr lang="en-US" sz="1200" b="1" spc="-5" dirty="0">
                <a:latin typeface="Arial"/>
                <a:cs typeface="Arial"/>
              </a:rPr>
              <a:t>VS Code </a:t>
            </a: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lang="en-US" sz="1200" spc="-5" dirty="0" err="1">
                <a:latin typeface="Arial"/>
                <a:cs typeface="Arial"/>
              </a:rPr>
              <a:t>Voor</a:t>
            </a:r>
            <a:r>
              <a:rPr lang="en-US" sz="1200" spc="-5" dirty="0">
                <a:latin typeface="Arial"/>
                <a:cs typeface="Arial"/>
              </a:rPr>
              <a:t> het </a:t>
            </a:r>
            <a:r>
              <a:rPr lang="en-US" sz="1200" spc="-5" dirty="0" err="1">
                <a:latin typeface="Arial"/>
                <a:cs typeface="Arial"/>
              </a:rPr>
              <a:t>coderen</a:t>
            </a:r>
            <a:r>
              <a:rPr lang="en-US" sz="1200" spc="-5" dirty="0">
                <a:latin typeface="Arial"/>
                <a:cs typeface="Arial"/>
              </a:rPr>
              <a:t> van HTML, CSS </a:t>
            </a:r>
            <a:r>
              <a:rPr lang="en-US" sz="1200" spc="-5" dirty="0" err="1">
                <a:latin typeface="Arial"/>
                <a:cs typeface="Arial"/>
              </a:rPr>
              <a:t>en</a:t>
            </a:r>
            <a:r>
              <a:rPr lang="en-US" sz="1200" spc="-5" dirty="0">
                <a:latin typeface="Arial"/>
                <a:cs typeface="Arial"/>
              </a:rPr>
              <a:t> </a:t>
            </a:r>
            <a:r>
              <a:rPr lang="en-US" sz="1200" spc="-5" dirty="0" err="1">
                <a:latin typeface="Arial"/>
                <a:cs typeface="Arial"/>
              </a:rPr>
              <a:t>Javascript</a:t>
            </a:r>
            <a:r>
              <a:rPr lang="en-US" sz="1200" spc="-5" dirty="0">
                <a:latin typeface="Arial"/>
                <a:cs typeface="Arial"/>
              </a:rPr>
              <a:t>!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65B129F-982C-124F-8483-13D402DB33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234937"/>
            <a:ext cx="762000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12BBE81-7C2D-DD47-B2F7-F5D65577760E}"/>
              </a:ext>
            </a:extLst>
          </p:cNvPr>
          <p:cNvSpPr/>
          <p:nvPr/>
        </p:nvSpPr>
        <p:spPr>
          <a:xfrm>
            <a:off x="5010813" y="895350"/>
            <a:ext cx="3780879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David van den Bor</a:t>
            </a:r>
            <a:endParaRPr lang="en-US" sz="7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  <a:p>
            <a:pPr algn="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Docent </a:t>
            </a:r>
            <a:r>
              <a:rPr lang="en-US" sz="70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Communicatie</a:t>
            </a:r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, Media &amp; Design</a:t>
            </a:r>
            <a:endParaRPr lang="en-US" sz="7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  <a:p>
            <a:pPr algn="r"/>
            <a:r>
              <a:rPr lang="en-US" sz="70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Instituut</a:t>
            </a:r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sz="70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voor</a:t>
            </a:r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sz="70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Communicatie</a:t>
            </a:r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, Media &amp; IT</a:t>
            </a:r>
            <a:endParaRPr lang="en-US" sz="7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  <a:p>
            <a:pPr algn="r"/>
            <a:r>
              <a:rPr lang="en-US" sz="70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Hanzehogeschool</a:t>
            </a:r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Groningen</a:t>
            </a:r>
          </a:p>
          <a:p>
            <a:pPr algn="r"/>
            <a:r>
              <a:rPr lang="en-US" sz="700" b="0" i="0" dirty="0" err="1">
                <a:effectLst/>
                <a:latin typeface="Helvetica" pitchFamily="2" charset="0"/>
              </a:rPr>
              <a:t>d.b.p.van.den.bor@pl.hanze.nl</a:t>
            </a:r>
            <a:endParaRPr lang="en-US" sz="700" b="0" i="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A6B328-8CE2-B345-AF4B-86D1D4A427D0}"/>
              </a:ext>
            </a:extLst>
          </p:cNvPr>
          <p:cNvSpPr/>
          <p:nvPr/>
        </p:nvSpPr>
        <p:spPr>
          <a:xfrm>
            <a:off x="381000" y="2508706"/>
            <a:ext cx="12851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Versie September 2024</a:t>
            </a:r>
            <a:endParaRPr lang="en-US" sz="800" b="0" i="0" dirty="0">
              <a:solidFill>
                <a:schemeClr val="accent6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DCB34E3-0180-EF47-812E-C8AA2C5C6C3C}"/>
              </a:ext>
            </a:extLst>
          </p:cNvPr>
          <p:cNvSpPr/>
          <p:nvPr/>
        </p:nvSpPr>
        <p:spPr>
          <a:xfrm>
            <a:off x="457200" y="1797744"/>
            <a:ext cx="11061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Tips</a:t>
            </a:r>
            <a:endParaRPr lang="nl-NL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B353DA-71C0-FF44-B4E3-B250481A0AB5}"/>
              </a:ext>
            </a:extLst>
          </p:cNvPr>
          <p:cNvSpPr/>
          <p:nvPr/>
        </p:nvSpPr>
        <p:spPr>
          <a:xfrm>
            <a:off x="293975" y="2164716"/>
            <a:ext cx="1191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&amp; </a:t>
            </a:r>
            <a:r>
              <a:rPr lang="en-US" b="1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truuks</a:t>
            </a:r>
            <a:r>
              <a:rPr lang="en-US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!</a:t>
            </a:r>
            <a:endParaRPr lang="nl-NL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71E742A-EBDE-F793-89AB-E828B8E9DC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5264" y="4095750"/>
            <a:ext cx="1981200" cy="63926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0334" y="380357"/>
            <a:ext cx="4508904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000" spc="-5" dirty="0"/>
              <a:t>Vs Code </a:t>
            </a:r>
            <a:r>
              <a:rPr lang="en-US" sz="2000" spc="-5" dirty="0" err="1"/>
              <a:t>uitbreiden</a:t>
            </a:r>
            <a:r>
              <a:rPr lang="en-US" sz="2000" spc="-5" dirty="0"/>
              <a:t> met </a:t>
            </a:r>
            <a:r>
              <a:rPr lang="en-US" sz="2000" spc="-5" dirty="0" err="1"/>
              <a:t>extensies</a:t>
            </a:r>
            <a:r>
              <a:rPr lang="en-US" sz="2000" spc="-5" dirty="0"/>
              <a:t>. </a:t>
            </a:r>
            <a:r>
              <a:rPr lang="en-US" sz="2000" spc="-5" dirty="0" err="1"/>
              <a:t>Maak</a:t>
            </a:r>
            <a:r>
              <a:rPr lang="en-US" sz="2000" spc="-5" dirty="0"/>
              <a:t> het </a:t>
            </a:r>
            <a:r>
              <a:rPr lang="en-US" sz="2000" spc="-5" dirty="0" err="1"/>
              <a:t>leven</a:t>
            </a:r>
            <a:r>
              <a:rPr lang="en-US" sz="2000" spc="-5" dirty="0"/>
              <a:t> </a:t>
            </a:r>
            <a:r>
              <a:rPr lang="en-US" sz="2000" spc="-5" dirty="0" err="1"/>
              <a:t>gemakkelijker</a:t>
            </a:r>
            <a:r>
              <a:rPr lang="en-US" sz="2000" spc="-5" dirty="0"/>
              <a:t>!</a:t>
            </a:r>
            <a:endParaRPr sz="2000"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750334" y="1102080"/>
            <a:ext cx="2983466" cy="1553952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>
              <a:spcBef>
                <a:spcPts val="1155"/>
              </a:spcBef>
            </a:pPr>
            <a:r>
              <a:rPr lang="en-US" sz="1800" b="1" spc="-5" dirty="0" err="1">
                <a:latin typeface="Arial"/>
                <a:cs typeface="Arial"/>
              </a:rPr>
              <a:t>Extensies</a:t>
            </a:r>
            <a:r>
              <a:rPr lang="en-US" sz="1800" b="1" spc="-5" dirty="0">
                <a:latin typeface="Arial"/>
                <a:cs typeface="Arial"/>
              </a:rPr>
              <a:t> </a:t>
            </a:r>
            <a:r>
              <a:rPr lang="en-US" sz="1800" b="1" spc="-5" dirty="0" err="1">
                <a:latin typeface="Arial"/>
                <a:cs typeface="Arial"/>
              </a:rPr>
              <a:t>installeren</a:t>
            </a:r>
            <a:endParaRPr sz="1800" dirty="0">
              <a:latin typeface="Arial"/>
              <a:cs typeface="Arial"/>
            </a:endParaRPr>
          </a:p>
          <a:p>
            <a:pPr marL="12700" marR="5080">
              <a:lnSpc>
                <a:spcPts val="1300"/>
              </a:lnSpc>
              <a:spcBef>
                <a:spcPts val="1090"/>
              </a:spcBef>
            </a:pP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Deze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extensies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zullen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het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werken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met HTML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CSS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behoorlijk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gemakkelijker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maken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!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Installeer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ze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ASAP!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Sommige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dingen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die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deze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extensies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doen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: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automatisch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je code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formateren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laten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inspringen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, of je code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automatisch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checken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op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spelfouten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errors,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dat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soort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 err="1">
                <a:solidFill>
                  <a:srgbClr val="444444"/>
                </a:solidFill>
                <a:latin typeface="Arial"/>
                <a:cs typeface="Arial"/>
              </a:rPr>
              <a:t>dingen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000" spc="-5" dirty="0">
                <a:solidFill>
                  <a:srgbClr val="444444"/>
                </a:solidFill>
                <a:latin typeface="Arial"/>
                <a:cs typeface="Arial"/>
                <a:sym typeface="Wingdings" pitchFamily="2" charset="2"/>
              </a:rPr>
              <a:t></a:t>
            </a:r>
            <a:endParaRPr lang="en-US" sz="1000" spc="-5" dirty="0">
              <a:solidFill>
                <a:srgbClr val="444444"/>
              </a:solidFill>
              <a:latin typeface="Arial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FD02F2-755F-2648-888F-13780E33B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82584"/>
            <a:ext cx="4572000" cy="9609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F8D7F0F-60C8-6647-8D9B-635A7DC05E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033" y="459334"/>
            <a:ext cx="3105150" cy="6829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5BD09F-7E31-3843-9E4D-44D0F3637526}"/>
              </a:ext>
            </a:extLst>
          </p:cNvPr>
          <p:cNvSpPr/>
          <p:nvPr/>
        </p:nvSpPr>
        <p:spPr>
          <a:xfrm>
            <a:off x="5105400" y="4663042"/>
            <a:ext cx="3470740" cy="4804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CEC729B-C2E1-0C45-B7AB-933F6401BD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3629" y="0"/>
            <a:ext cx="1551108" cy="51435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3E9DFBA-1CFF-7748-823E-0647AD6CD199}"/>
              </a:ext>
            </a:extLst>
          </p:cNvPr>
          <p:cNvSpPr/>
          <p:nvPr/>
        </p:nvSpPr>
        <p:spPr>
          <a:xfrm>
            <a:off x="5070231" y="1615926"/>
            <a:ext cx="3352800" cy="2590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Live Preview</a:t>
            </a: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CSS Peek</a:t>
            </a: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CSSTree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Validator</a:t>
            </a: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CSS Semicolon Fix</a:t>
            </a: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W3C Web Validator</a:t>
            </a: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HTML Class Suggestions</a:t>
            </a: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HTML to CSS autocompletion</a:t>
            </a: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Image Preview</a:t>
            </a: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Path IntelliSense</a:t>
            </a: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Prettier - Code formatter</a:t>
            </a: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AutoFileName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Blank Line Organizer (by ctf0)</a:t>
            </a: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TabOut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One Dark Pro</a:t>
            </a:r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6FD21B35-7BC2-AE48-B5CA-099F72A38BB4}"/>
              </a:ext>
            </a:extLst>
          </p:cNvPr>
          <p:cNvSpPr/>
          <p:nvPr/>
        </p:nvSpPr>
        <p:spPr>
          <a:xfrm rot="5400000">
            <a:off x="7715627" y="3549423"/>
            <a:ext cx="729294" cy="364647"/>
          </a:xfrm>
          <a:prstGeom prst="triangl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bject 3">
            <a:extLst>
              <a:ext uri="{FF2B5EF4-FFF2-40B4-BE49-F238E27FC236}">
                <a16:creationId xmlns:a16="http://schemas.microsoft.com/office/drawing/2014/main" id="{98D09902-1030-274F-931D-88DCC4B3B13E}"/>
              </a:ext>
            </a:extLst>
          </p:cNvPr>
          <p:cNvSpPr txBox="1"/>
          <p:nvPr/>
        </p:nvSpPr>
        <p:spPr>
          <a:xfrm>
            <a:off x="7239000" y="2952750"/>
            <a:ext cx="973102" cy="309700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>
              <a:spcBef>
                <a:spcPts val="1155"/>
              </a:spcBef>
            </a:pPr>
            <a:r>
              <a:rPr lang="en-US" sz="105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Installeer</a:t>
            </a:r>
            <a:r>
              <a:rPr lang="en-US" sz="105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05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hier</a:t>
            </a:r>
            <a:r>
              <a:rPr lang="en-US" sz="105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05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  <a:sym typeface="Wingdings" pitchFamily="2" charset="2"/>
              </a:rPr>
              <a:t></a:t>
            </a:r>
            <a:endParaRPr sz="1050" dirty="0">
              <a:solidFill>
                <a:schemeClr val="accent6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0C09C0-956E-294C-AB19-972B8EAD7E2C}"/>
              </a:ext>
            </a:extLst>
          </p:cNvPr>
          <p:cNvSpPr/>
          <p:nvPr/>
        </p:nvSpPr>
        <p:spPr>
          <a:xfrm>
            <a:off x="457200" y="-95250"/>
            <a:ext cx="81534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832EEE-0BE6-0954-DCE0-5895B22433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719" y="1463526"/>
            <a:ext cx="688786" cy="636251"/>
          </a:xfrm>
          <a:prstGeom prst="rect">
            <a:avLst/>
          </a:prstGeom>
        </p:spPr>
      </p:pic>
      <p:sp>
        <p:nvSpPr>
          <p:cNvPr id="7" name="Triangle 6">
            <a:extLst>
              <a:ext uri="{FF2B5EF4-FFF2-40B4-BE49-F238E27FC236}">
                <a16:creationId xmlns:a16="http://schemas.microsoft.com/office/drawing/2014/main" id="{708ADA52-B719-9347-2652-6DA1257A10D2}"/>
              </a:ext>
            </a:extLst>
          </p:cNvPr>
          <p:cNvSpPr/>
          <p:nvPr/>
        </p:nvSpPr>
        <p:spPr>
          <a:xfrm rot="5400000">
            <a:off x="5037967" y="1598464"/>
            <a:ext cx="228601" cy="263528"/>
          </a:xfrm>
          <a:prstGeom prst="triangle">
            <a:avLst/>
          </a:prstGeom>
          <a:solidFill>
            <a:srgbClr val="272C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ular Callout 13">
            <a:extLst>
              <a:ext uri="{FF2B5EF4-FFF2-40B4-BE49-F238E27FC236}">
                <a16:creationId xmlns:a16="http://schemas.microsoft.com/office/drawing/2014/main" id="{B865C35C-F7E9-744A-A533-B6ED4A7B4D96}"/>
              </a:ext>
            </a:extLst>
          </p:cNvPr>
          <p:cNvSpPr/>
          <p:nvPr/>
        </p:nvSpPr>
        <p:spPr>
          <a:xfrm>
            <a:off x="304800" y="285750"/>
            <a:ext cx="1433766" cy="1220358"/>
          </a:xfrm>
          <a:prstGeom prst="wedgeRectCallout">
            <a:avLst>
              <a:gd name="adj1" fmla="val 45785"/>
              <a:gd name="adj2" fmla="val 6294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Als je de “Live Preview” </a:t>
            </a:r>
            <a:r>
              <a:rPr lang="en-US" sz="1000" dirty="0" err="1"/>
              <a:t>extensie</a:t>
            </a:r>
            <a:r>
              <a:rPr lang="en-US" sz="1000" dirty="0"/>
              <a:t> </a:t>
            </a:r>
            <a:r>
              <a:rPr lang="en-US" sz="1000" dirty="0" err="1"/>
              <a:t>installeerd</a:t>
            </a:r>
            <a:r>
              <a:rPr lang="en-US" sz="1000" dirty="0"/>
              <a:t>, dan </a:t>
            </a:r>
            <a:r>
              <a:rPr lang="en-US" sz="1000" dirty="0" err="1"/>
              <a:t>kun</a:t>
            </a:r>
            <a:r>
              <a:rPr lang="en-US" sz="1000" dirty="0"/>
              <a:t> je met </a:t>
            </a:r>
            <a:br>
              <a:rPr lang="en-US" sz="1000" dirty="0"/>
            </a:br>
            <a:r>
              <a:rPr lang="en-US" sz="1000" dirty="0"/>
              <a:t>VS Code </a:t>
            </a:r>
            <a:r>
              <a:rPr lang="en-US" sz="1000" dirty="0" err="1"/>
              <a:t>en</a:t>
            </a:r>
            <a:r>
              <a:rPr lang="en-US" sz="1000" dirty="0"/>
              <a:t> Google Chrome </a:t>
            </a:r>
            <a:r>
              <a:rPr lang="en-US" sz="1000" dirty="0" err="1"/>
              <a:t>naast</a:t>
            </a:r>
            <a:r>
              <a:rPr lang="en-US" sz="1000" dirty="0"/>
              <a:t> </a:t>
            </a:r>
            <a:r>
              <a:rPr lang="en-US" sz="1000" dirty="0" err="1"/>
              <a:t>elkaar</a:t>
            </a:r>
            <a:r>
              <a:rPr lang="en-US" sz="1000" dirty="0"/>
              <a:t> </a:t>
            </a:r>
            <a:r>
              <a:rPr lang="en-US" sz="1000" dirty="0" err="1"/>
              <a:t>werken</a:t>
            </a:r>
            <a:r>
              <a:rPr lang="en-US" sz="1000" dirty="0"/>
              <a:t>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8E31F1-C9CB-4545-B12D-BF38E94AA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742950"/>
            <a:ext cx="3072703" cy="38799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37F7CA-9F8D-4D49-BFDB-B8F82E51C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905" y="766715"/>
            <a:ext cx="4114800" cy="3610068"/>
          </a:xfrm>
          <a:prstGeom prst="rect">
            <a:avLst/>
          </a:prstGeom>
        </p:spPr>
      </p:pic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2A1F3F41-C39F-714D-8777-86161B8A8BCA}"/>
              </a:ext>
            </a:extLst>
          </p:cNvPr>
          <p:cNvSpPr/>
          <p:nvPr/>
        </p:nvSpPr>
        <p:spPr>
          <a:xfrm>
            <a:off x="3810000" y="4237339"/>
            <a:ext cx="1066800" cy="524966"/>
          </a:xfrm>
          <a:prstGeom prst="wedgeRectCallout">
            <a:avLst>
              <a:gd name="adj1" fmla="val -24694"/>
              <a:gd name="adj2" fmla="val -10561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VSCode</a:t>
            </a:r>
            <a:r>
              <a:rPr lang="en-US" sz="1000" dirty="0"/>
              <a:t> </a:t>
            </a:r>
          </a:p>
          <a:p>
            <a:pPr algn="ctr"/>
            <a:r>
              <a:rPr lang="en-US" sz="1000" dirty="0"/>
              <a:t>HTML </a:t>
            </a:r>
            <a:r>
              <a:rPr lang="en-US" sz="1000" dirty="0" err="1"/>
              <a:t>pagina</a:t>
            </a:r>
            <a:endParaRPr lang="en-US" sz="1000" dirty="0"/>
          </a:p>
        </p:txBody>
      </p:sp>
      <p:sp>
        <p:nvSpPr>
          <p:cNvPr id="13" name="Rectangular Callout 12">
            <a:extLst>
              <a:ext uri="{FF2B5EF4-FFF2-40B4-BE49-F238E27FC236}">
                <a16:creationId xmlns:a16="http://schemas.microsoft.com/office/drawing/2014/main" id="{F26DC2ED-4B8C-5240-9223-411365EC4B5C}"/>
              </a:ext>
            </a:extLst>
          </p:cNvPr>
          <p:cNvSpPr/>
          <p:nvPr/>
        </p:nvSpPr>
        <p:spPr>
          <a:xfrm>
            <a:off x="6400800" y="4459952"/>
            <a:ext cx="1777612" cy="604706"/>
          </a:xfrm>
          <a:prstGeom prst="wedgeRectCallout">
            <a:avLst>
              <a:gd name="adj1" fmla="val -24694"/>
              <a:gd name="adj2" fmla="val -10561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De browser </a:t>
            </a:r>
            <a:r>
              <a:rPr lang="en-US" sz="1000" dirty="0" err="1"/>
              <a:t>toont</a:t>
            </a:r>
            <a:r>
              <a:rPr lang="en-US" sz="1000" dirty="0"/>
              <a:t> </a:t>
            </a:r>
            <a:r>
              <a:rPr lang="en-US" sz="1000" b="1" dirty="0" err="1"/>
              <a:t>automatisch</a:t>
            </a:r>
            <a:r>
              <a:rPr lang="en-US" sz="1000" dirty="0"/>
              <a:t> je (</a:t>
            </a:r>
            <a:r>
              <a:rPr lang="en-US" sz="1000" dirty="0" err="1"/>
              <a:t>ook</a:t>
            </a:r>
            <a:r>
              <a:rPr lang="en-US" sz="1000" dirty="0"/>
              <a:t> </a:t>
            </a:r>
            <a:r>
              <a:rPr lang="en-US" sz="1000" dirty="0" err="1"/>
              <a:t>weer</a:t>
            </a:r>
            <a:r>
              <a:rPr lang="en-US" sz="1000" dirty="0"/>
              <a:t> </a:t>
            </a:r>
            <a:r>
              <a:rPr lang="en-US" sz="1000" b="1" dirty="0" err="1"/>
              <a:t>automatisch</a:t>
            </a:r>
            <a:r>
              <a:rPr lang="en-US" sz="1000" b="1" dirty="0"/>
              <a:t>)</a:t>
            </a:r>
            <a:r>
              <a:rPr lang="en-US" sz="1000" dirty="0"/>
              <a:t> </a:t>
            </a:r>
            <a:r>
              <a:rPr lang="en-US" sz="1000" dirty="0" err="1"/>
              <a:t>bewaarde</a:t>
            </a:r>
            <a:r>
              <a:rPr lang="en-US" sz="1000" dirty="0"/>
              <a:t> </a:t>
            </a:r>
            <a:r>
              <a:rPr lang="en-US" sz="1000" dirty="0" err="1"/>
              <a:t>bestanden</a:t>
            </a:r>
            <a:r>
              <a:rPr lang="en-US" sz="1000" dirty="0"/>
              <a:t>!</a:t>
            </a:r>
          </a:p>
        </p:txBody>
      </p:sp>
      <p:sp>
        <p:nvSpPr>
          <p:cNvPr id="15" name="Rectangular Callout 14">
            <a:extLst>
              <a:ext uri="{FF2B5EF4-FFF2-40B4-BE49-F238E27FC236}">
                <a16:creationId xmlns:a16="http://schemas.microsoft.com/office/drawing/2014/main" id="{CDDFB47E-3748-274B-94F1-68E93938996B}"/>
              </a:ext>
            </a:extLst>
          </p:cNvPr>
          <p:cNvSpPr/>
          <p:nvPr/>
        </p:nvSpPr>
        <p:spPr>
          <a:xfrm>
            <a:off x="152400" y="1791859"/>
            <a:ext cx="1655967" cy="1543049"/>
          </a:xfrm>
          <a:prstGeom prst="wedgeRectCallout">
            <a:avLst>
              <a:gd name="adj1" fmla="val 44018"/>
              <a:gd name="adj2" fmla="val 9555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Je</a:t>
            </a:r>
            <a:r>
              <a:rPr lang="en-US" sz="1000" dirty="0"/>
              <a:t> </a:t>
            </a:r>
            <a:r>
              <a:rPr lang="en-US" sz="1000" dirty="0" err="1"/>
              <a:t>hoeft</a:t>
            </a:r>
            <a:r>
              <a:rPr lang="en-US" sz="1000" dirty="0"/>
              <a:t> nooit </a:t>
            </a:r>
            <a:r>
              <a:rPr lang="en-US" sz="1000" dirty="0" err="1"/>
              <a:t>meer</a:t>
            </a:r>
            <a:r>
              <a:rPr lang="en-US" sz="1000" dirty="0"/>
              <a:t> CTRL+S (save file) of CTRL+R (refresh browser) </a:t>
            </a:r>
            <a:r>
              <a:rPr lang="en-US" sz="1000" dirty="0" err="1"/>
              <a:t>te</a:t>
            </a:r>
            <a:r>
              <a:rPr lang="en-US" sz="1000" dirty="0"/>
              <a:t> </a:t>
            </a:r>
            <a:r>
              <a:rPr lang="en-US" sz="1000" dirty="0" err="1"/>
              <a:t>doen</a:t>
            </a:r>
            <a:r>
              <a:rPr lang="en-US" sz="1000" dirty="0"/>
              <a:t>, </a:t>
            </a:r>
            <a:r>
              <a:rPr lang="en-US" sz="1000" dirty="0" err="1"/>
              <a:t>omdat</a:t>
            </a:r>
            <a:r>
              <a:rPr lang="en-US" sz="1000" dirty="0"/>
              <a:t> </a:t>
            </a:r>
            <a:r>
              <a:rPr lang="en-US" sz="1000" dirty="0" err="1"/>
              <a:t>je</a:t>
            </a:r>
            <a:r>
              <a:rPr lang="en-US" sz="1000" dirty="0"/>
              <a:t> VS Code op “auto-save on </a:t>
            </a:r>
            <a:r>
              <a:rPr lang="en-US" sz="1000" dirty="0" err="1"/>
              <a:t>filechange</a:t>
            </a:r>
            <a:r>
              <a:rPr lang="en-US" sz="1000" dirty="0"/>
              <a:t>” </a:t>
            </a:r>
            <a:r>
              <a:rPr lang="en-US" sz="1000" dirty="0" err="1"/>
              <a:t>hebt</a:t>
            </a:r>
            <a:r>
              <a:rPr lang="en-US" sz="1000" dirty="0"/>
              <a:t> </a:t>
            </a:r>
            <a:r>
              <a:rPr lang="en-US" sz="1000" dirty="0" err="1"/>
              <a:t>ingesteld</a:t>
            </a:r>
            <a:r>
              <a:rPr lang="en-US" sz="1000" dirty="0"/>
              <a:t>, die </a:t>
            </a:r>
            <a:r>
              <a:rPr lang="en-US" sz="1000" dirty="0" err="1"/>
              <a:t>automatisch</a:t>
            </a:r>
            <a:r>
              <a:rPr lang="en-US" sz="1000" dirty="0"/>
              <a:t> </a:t>
            </a:r>
            <a:r>
              <a:rPr lang="en-US" sz="1000" dirty="0" err="1"/>
              <a:t>ook</a:t>
            </a:r>
            <a:r>
              <a:rPr lang="en-US" sz="1000" dirty="0"/>
              <a:t> de “auto refresh” </a:t>
            </a:r>
            <a:r>
              <a:rPr lang="en-US" sz="1000" dirty="0" err="1"/>
              <a:t>functie</a:t>
            </a:r>
            <a:r>
              <a:rPr lang="en-US" sz="1000" dirty="0"/>
              <a:t> van de browser </a:t>
            </a:r>
            <a:r>
              <a:rPr lang="en-US" sz="1000" dirty="0" err="1"/>
              <a:t>activeert</a:t>
            </a:r>
            <a:r>
              <a:rPr lang="en-US" sz="1000" dirty="0"/>
              <a:t>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9231B3-A908-489F-D91C-F301334749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359729"/>
            <a:ext cx="2743201" cy="78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63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1028DEFB-4107-6A48-8076-D92BC5D99F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48896" y="486642"/>
            <a:ext cx="4280304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000" spc="-5" dirty="0">
                <a:solidFill>
                  <a:schemeClr val="tx1"/>
                </a:solidFill>
              </a:rPr>
              <a:t>And last but</a:t>
            </a:r>
            <a:r>
              <a:rPr lang="en-US" sz="2000" spc="-5" dirty="0">
                <a:solidFill>
                  <a:schemeClr val="accent6">
                    <a:lumMod val="75000"/>
                  </a:schemeClr>
                </a:solidFill>
              </a:rPr>
              <a:t> but not least </a:t>
            </a:r>
            <a:r>
              <a:rPr lang="en-US" sz="2000" spc="-5" dirty="0">
                <a:solidFill>
                  <a:schemeClr val="accent6">
                    <a:lumMod val="75000"/>
                  </a:schemeClr>
                </a:solidFill>
                <a:sym typeface="Wingdings" pitchFamily="2" charset="2"/>
              </a:rPr>
              <a:t></a:t>
            </a:r>
            <a:endParaRPr sz="2000" spc="-5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049C569F-CFF0-CF43-926C-C7BAF0035C43}"/>
              </a:ext>
            </a:extLst>
          </p:cNvPr>
          <p:cNvSpPr txBox="1"/>
          <p:nvPr/>
        </p:nvSpPr>
        <p:spPr>
          <a:xfrm>
            <a:off x="759782" y="877820"/>
            <a:ext cx="4038600" cy="1397177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Installeer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deze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extensie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: 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One Dark Pro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!</a:t>
            </a:r>
          </a:p>
          <a:p>
            <a:pPr marL="12700" marR="5080">
              <a:spcBef>
                <a:spcPts val="1090"/>
              </a:spcBef>
            </a:pP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Dit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is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naar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mijn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mening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hands down de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beste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b="1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kleuren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schema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voor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VS Code (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waarmee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je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duidelijk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de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onderdelen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in je code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goed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kan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onderscheiden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(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variabelen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zijn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rood, strings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zijn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groen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, numerals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zijn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oranje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,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functies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zijn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blauw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enzovoorts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)</a:t>
            </a:r>
            <a:endParaRPr sz="1200" dirty="0">
              <a:solidFill>
                <a:schemeClr val="accent6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5B2D7078-2EF9-2943-AB42-5CC649C25055}"/>
              </a:ext>
            </a:extLst>
          </p:cNvPr>
          <p:cNvSpPr/>
          <p:nvPr/>
        </p:nvSpPr>
        <p:spPr>
          <a:xfrm rot="5400000">
            <a:off x="4766397" y="1462954"/>
            <a:ext cx="508242" cy="287437"/>
          </a:xfrm>
          <a:prstGeom prst="triangl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DE112F-A954-E944-A1F4-9F2DB93AB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05150"/>
            <a:ext cx="4775495" cy="10668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FD964D9-6D7D-5B4E-9D32-ABC858A13B33}"/>
              </a:ext>
            </a:extLst>
          </p:cNvPr>
          <p:cNvSpPr/>
          <p:nvPr/>
        </p:nvSpPr>
        <p:spPr>
          <a:xfrm>
            <a:off x="404329" y="-12398"/>
            <a:ext cx="81534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B2AB68-A8B7-1F41-BA05-0823A9136B00}"/>
              </a:ext>
            </a:extLst>
          </p:cNvPr>
          <p:cNvSpPr/>
          <p:nvPr/>
        </p:nvSpPr>
        <p:spPr>
          <a:xfrm>
            <a:off x="5105400" y="4663042"/>
            <a:ext cx="3470740" cy="4804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841BAA3-398D-0D45-AEDD-0C29DCB520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2654" y="-67130"/>
            <a:ext cx="3215546" cy="524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783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ular Callout 1">
            <a:extLst>
              <a:ext uri="{FF2B5EF4-FFF2-40B4-BE49-F238E27FC236}">
                <a16:creationId xmlns:a16="http://schemas.microsoft.com/office/drawing/2014/main" id="{1D7C303F-3A47-C7DE-4AA1-24FA2E20719F}"/>
              </a:ext>
            </a:extLst>
          </p:cNvPr>
          <p:cNvSpPr/>
          <p:nvPr/>
        </p:nvSpPr>
        <p:spPr>
          <a:xfrm>
            <a:off x="-13507" y="0"/>
            <a:ext cx="9157507" cy="5162550"/>
          </a:xfrm>
          <a:prstGeom prst="wedgeRectCallout">
            <a:avLst>
              <a:gd name="adj1" fmla="val 27131"/>
              <a:gd name="adj2" fmla="val 4664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548728C-471C-6A46-BED4-BB9973F1C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4590" y="2057400"/>
            <a:ext cx="5209983" cy="3105150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890781" y="666750"/>
            <a:ext cx="5638800" cy="671337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lang="en-US" sz="4000" b="1" spc="-5" dirty="0" err="1">
                <a:solidFill>
                  <a:schemeClr val="bg1"/>
                </a:solidFill>
                <a:latin typeface="Arial"/>
                <a:cs typeface="Arial"/>
              </a:rPr>
              <a:t>Voor</a:t>
            </a:r>
            <a:r>
              <a:rPr lang="en-US" sz="4000" b="1" spc="-5" dirty="0">
                <a:solidFill>
                  <a:schemeClr val="bg1"/>
                </a:solidFill>
                <a:latin typeface="Arial"/>
                <a:cs typeface="Arial"/>
              </a:rPr>
              <a:t> de </a:t>
            </a:r>
            <a:r>
              <a:rPr lang="en-US" sz="4000" b="1" spc="-5" dirty="0" err="1">
                <a:solidFill>
                  <a:schemeClr val="bg1"/>
                </a:solidFill>
                <a:latin typeface="Arial"/>
                <a:cs typeface="Arial"/>
              </a:rPr>
              <a:t>gevorderden</a:t>
            </a:r>
            <a:r>
              <a:rPr lang="en-US" sz="4000" b="1" spc="-5" dirty="0">
                <a:solidFill>
                  <a:schemeClr val="bg1"/>
                </a:solidFill>
                <a:latin typeface="Arial"/>
                <a:cs typeface="Arial"/>
              </a:rPr>
              <a:t>...</a:t>
            </a:r>
            <a:endParaRPr sz="40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6818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8896" y="486642"/>
            <a:ext cx="4508904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000" spc="-5" dirty="0"/>
              <a:t>Doe </a:t>
            </a:r>
            <a:r>
              <a:rPr lang="en-US" sz="2000" spc="-5" dirty="0" err="1"/>
              <a:t>je</a:t>
            </a:r>
            <a:r>
              <a:rPr lang="en-US" sz="2000" spc="-5" dirty="0"/>
              <a:t> </a:t>
            </a:r>
            <a:r>
              <a:rPr lang="en-US" sz="2000" spc="-5" dirty="0" err="1">
                <a:solidFill>
                  <a:schemeClr val="tx1"/>
                </a:solidFill>
              </a:rPr>
              <a:t>Javascript</a:t>
            </a:r>
            <a:r>
              <a:rPr lang="en-US" sz="2000" spc="-5" dirty="0"/>
              <a:t>?</a:t>
            </a:r>
            <a:endParaRPr sz="2000"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743034" y="742950"/>
            <a:ext cx="3594504" cy="517449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Hier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wat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handige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b="1" spc="-5" dirty="0" err="1">
                <a:solidFill>
                  <a:srgbClr val="444444"/>
                </a:solidFill>
                <a:latin typeface="Arial"/>
                <a:cs typeface="Arial"/>
              </a:rPr>
              <a:t>extensies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om het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werken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met </a:t>
            </a:r>
            <a:b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</a:b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Javascript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makkelijker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te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maken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286312-3EE6-4740-971A-264133389AE1}"/>
              </a:ext>
            </a:extLst>
          </p:cNvPr>
          <p:cNvSpPr/>
          <p:nvPr/>
        </p:nvSpPr>
        <p:spPr>
          <a:xfrm>
            <a:off x="3200400" y="1641399"/>
            <a:ext cx="4800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IntelliCode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(van Microsoft)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JavaScript First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- The best JS snippets and much more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ES6 Code Snippets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Booster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and Typescript IntelliSense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03AA23C1-8582-9F45-89E1-4AF4F52318DE}"/>
              </a:ext>
            </a:extLst>
          </p:cNvPr>
          <p:cNvSpPr/>
          <p:nvPr/>
        </p:nvSpPr>
        <p:spPr>
          <a:xfrm rot="5400000">
            <a:off x="2288798" y="1865766"/>
            <a:ext cx="937732" cy="468866"/>
          </a:xfrm>
          <a:prstGeom prst="triangl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B1C969A-39BE-5A49-92E8-E27D765CA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743" y="3638550"/>
            <a:ext cx="4198257" cy="19552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C7FC3F9-F64F-3447-A54E-9B5C4DA55297}"/>
              </a:ext>
            </a:extLst>
          </p:cNvPr>
          <p:cNvSpPr/>
          <p:nvPr/>
        </p:nvSpPr>
        <p:spPr>
          <a:xfrm>
            <a:off x="457200" y="-95250"/>
            <a:ext cx="81534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816856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113697" y="856200"/>
            <a:ext cx="3126418" cy="1474121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100" spc="-5" dirty="0" err="1">
                <a:solidFill>
                  <a:srgbClr val="444444"/>
                </a:solidFill>
                <a:latin typeface="Arial"/>
                <a:cs typeface="Arial"/>
              </a:rPr>
              <a:t>Optioneel</a:t>
            </a:r>
            <a:r>
              <a:rPr lang="en-US" sz="1100" spc="-5" dirty="0">
                <a:solidFill>
                  <a:srgbClr val="444444"/>
                </a:solidFill>
                <a:latin typeface="Arial"/>
                <a:cs typeface="Arial"/>
              </a:rPr>
              <a:t>: The VS Code </a:t>
            </a:r>
            <a:r>
              <a:rPr lang="en-US" sz="1100" b="1" spc="-5" dirty="0">
                <a:solidFill>
                  <a:srgbClr val="444444"/>
                </a:solidFill>
                <a:latin typeface="Arial"/>
                <a:cs typeface="Arial"/>
              </a:rPr>
              <a:t>Live Share </a:t>
            </a:r>
            <a:r>
              <a:rPr lang="en-US" sz="1100" b="1" spc="-5" dirty="0" err="1">
                <a:solidFill>
                  <a:srgbClr val="444444"/>
                </a:solidFill>
                <a:latin typeface="Arial"/>
                <a:cs typeface="Arial"/>
              </a:rPr>
              <a:t>extensie</a:t>
            </a:r>
            <a:r>
              <a:rPr lang="en-US" sz="1100" b="1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rgbClr val="444444"/>
                </a:solidFill>
                <a:latin typeface="Arial"/>
                <a:cs typeface="Arial"/>
              </a:rPr>
              <a:t>zorgt</a:t>
            </a:r>
            <a:r>
              <a:rPr lang="en-US" sz="11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rgbClr val="444444"/>
                </a:solidFill>
                <a:latin typeface="Arial"/>
                <a:cs typeface="Arial"/>
              </a:rPr>
              <a:t>dat</a:t>
            </a:r>
            <a:r>
              <a:rPr lang="en-US" sz="11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rgbClr val="444444"/>
                </a:solidFill>
                <a:latin typeface="Arial"/>
                <a:cs typeface="Arial"/>
              </a:rPr>
              <a:t>je</a:t>
            </a:r>
            <a:r>
              <a:rPr lang="en-US" sz="1100" spc="-5" dirty="0">
                <a:solidFill>
                  <a:srgbClr val="444444"/>
                </a:solidFill>
                <a:latin typeface="Arial"/>
                <a:cs typeface="Arial"/>
              </a:rPr>
              <a:t> live met </a:t>
            </a:r>
            <a:r>
              <a:rPr lang="en-US" sz="1100" spc="-5" dirty="0" err="1">
                <a:solidFill>
                  <a:srgbClr val="444444"/>
                </a:solidFill>
                <a:latin typeface="Arial"/>
                <a:cs typeface="Arial"/>
              </a:rPr>
              <a:t>anderen</a:t>
            </a:r>
            <a:r>
              <a:rPr lang="en-US" sz="11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rgbClr val="444444"/>
                </a:solidFill>
                <a:latin typeface="Arial"/>
                <a:cs typeface="Arial"/>
              </a:rPr>
              <a:t>kunt</a:t>
            </a:r>
            <a:r>
              <a:rPr lang="en-US" sz="11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rgbClr val="444444"/>
                </a:solidFill>
                <a:latin typeface="Arial"/>
                <a:cs typeface="Arial"/>
              </a:rPr>
              <a:t>coderen</a:t>
            </a:r>
            <a:r>
              <a:rPr lang="en-US" sz="1100" spc="-5" dirty="0">
                <a:solidFill>
                  <a:srgbClr val="444444"/>
                </a:solidFill>
                <a:latin typeface="Arial"/>
                <a:cs typeface="Arial"/>
              </a:rPr>
              <a:t> in </a:t>
            </a:r>
            <a:r>
              <a:rPr lang="en-US" sz="1100" spc="-5" dirty="0" err="1">
                <a:solidFill>
                  <a:srgbClr val="444444"/>
                </a:solidFill>
                <a:latin typeface="Arial"/>
                <a:cs typeface="Arial"/>
              </a:rPr>
              <a:t>hetzelfde</a:t>
            </a:r>
            <a:r>
              <a:rPr lang="en-US" sz="11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rgbClr val="444444"/>
                </a:solidFill>
                <a:latin typeface="Arial"/>
                <a:cs typeface="Arial"/>
              </a:rPr>
              <a:t>bestand</a:t>
            </a:r>
            <a:r>
              <a:rPr lang="en-US" sz="1100" spc="-5" dirty="0">
                <a:solidFill>
                  <a:srgbClr val="444444"/>
                </a:solidFill>
                <a:latin typeface="Arial"/>
                <a:cs typeface="Arial"/>
              </a:rPr>
              <a:t> in </a:t>
            </a:r>
            <a:r>
              <a:rPr lang="en-US" sz="1100" b="1" spc="-5" dirty="0">
                <a:solidFill>
                  <a:srgbClr val="444444"/>
                </a:solidFill>
                <a:latin typeface="Arial"/>
                <a:cs typeface="Arial"/>
              </a:rPr>
              <a:t>real time</a:t>
            </a:r>
            <a:r>
              <a:rPr lang="en-US" sz="1100" spc="-5" dirty="0">
                <a:solidFill>
                  <a:srgbClr val="444444"/>
                </a:solidFill>
                <a:latin typeface="Arial"/>
                <a:cs typeface="Arial"/>
              </a:rPr>
              <a:t>!</a:t>
            </a:r>
          </a:p>
          <a:p>
            <a:pPr marL="12700" marR="5080">
              <a:spcBef>
                <a:spcPts val="1090"/>
              </a:spcBef>
            </a:pP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Ps: Maar Microsoft </a:t>
            </a:r>
            <a:r>
              <a:rPr lang="en-US" sz="1100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Teams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heeft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ook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soortgelijke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functionaliteit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: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Als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100" spc="-5" dirty="0">
                <a:latin typeface="Arial"/>
                <a:cs typeface="Arial"/>
              </a:rPr>
              <a:t>Screen Sharing 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is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geactiveerd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,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kun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je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de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ander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toegang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geven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tot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jou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bureaublad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(met </a:t>
            </a:r>
            <a:r>
              <a:rPr lang="en-US" sz="1100" spc="-5" dirty="0" err="1">
                <a:latin typeface="Arial"/>
                <a:cs typeface="Arial"/>
              </a:rPr>
              <a:t>hun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muis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1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en</a:t>
            </a:r>
            <a:r>
              <a:rPr lang="en-US" sz="11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keyboard)</a:t>
            </a:r>
            <a:endParaRPr sz="1100" dirty="0">
              <a:solidFill>
                <a:schemeClr val="accent6">
                  <a:lumMod val="7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6A7BBA-EF35-A949-B63F-A12085CDD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0" y="2604438"/>
            <a:ext cx="6654800" cy="253906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191F48C-65E4-CB4C-8048-DD1F024FB698}"/>
              </a:ext>
            </a:extLst>
          </p:cNvPr>
          <p:cNvSpPr/>
          <p:nvPr/>
        </p:nvSpPr>
        <p:spPr>
          <a:xfrm>
            <a:off x="0" y="-95250"/>
            <a:ext cx="86868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CF1F47-5C4A-B649-8DC8-920C00A65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177" y="-19050"/>
            <a:ext cx="4038600" cy="828020"/>
          </a:xfrm>
          <a:prstGeom prst="rect">
            <a:avLst/>
          </a:prstGeom>
        </p:spPr>
      </p:pic>
      <p:sp>
        <p:nvSpPr>
          <p:cNvPr id="7" name="object 2">
            <a:extLst>
              <a:ext uri="{FF2B5EF4-FFF2-40B4-BE49-F238E27FC236}">
                <a16:creationId xmlns:a16="http://schemas.microsoft.com/office/drawing/2014/main" id="{7572C42F-21F0-2791-CBE1-8DE5546A8D89}"/>
              </a:ext>
            </a:extLst>
          </p:cNvPr>
          <p:cNvSpPr txBox="1">
            <a:spLocks/>
          </p:cNvSpPr>
          <p:nvPr/>
        </p:nvSpPr>
        <p:spPr>
          <a:xfrm>
            <a:off x="1250748" y="971550"/>
            <a:ext cx="8014104" cy="89768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000" b="1" i="0">
                <a:solidFill>
                  <a:srgbClr val="EE7F00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lnSpc>
                <a:spcPts val="2300"/>
              </a:lnSpc>
              <a:spcBef>
                <a:spcPts val="100"/>
              </a:spcBef>
            </a:pPr>
            <a:r>
              <a:rPr lang="en-US" sz="2000" kern="0" spc="-5" dirty="0" err="1">
                <a:solidFill>
                  <a:schemeClr val="tx1"/>
                </a:solidFill>
              </a:rPr>
              <a:t>Samen</a:t>
            </a:r>
            <a:r>
              <a:rPr lang="en-US" sz="2000" kern="0" spc="-5" dirty="0">
                <a:solidFill>
                  <a:schemeClr val="accent6">
                    <a:lumMod val="75000"/>
                  </a:schemeClr>
                </a:solidFill>
              </a:rPr>
              <a:t> op </a:t>
            </a:r>
            <a:r>
              <a:rPr lang="en-US" sz="2000" kern="0" spc="-5" dirty="0" err="1">
                <a:solidFill>
                  <a:schemeClr val="accent6">
                    <a:lumMod val="75000"/>
                  </a:schemeClr>
                </a:solidFill>
              </a:rPr>
              <a:t>afstand</a:t>
            </a:r>
            <a:r>
              <a:rPr lang="en-US" sz="2000" kern="0" spc="-5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kern="0" spc="-5" dirty="0">
                <a:solidFill>
                  <a:schemeClr val="tx1"/>
                </a:solidFill>
              </a:rPr>
              <a:t>online</a:t>
            </a:r>
            <a:r>
              <a:rPr lang="en-US" sz="2000" kern="0" spc="-5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br>
              <a:rPr lang="en-US" sz="2000" kern="0" spc="-5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2000" kern="0" spc="-5" dirty="0" err="1">
                <a:solidFill>
                  <a:schemeClr val="accent6">
                    <a:lumMod val="75000"/>
                  </a:schemeClr>
                </a:solidFill>
              </a:rPr>
              <a:t>aan</a:t>
            </a:r>
            <a:r>
              <a:rPr lang="en-US" sz="2000" kern="0" spc="-5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kern="0" spc="-5" dirty="0" err="1">
                <a:solidFill>
                  <a:schemeClr val="accent6">
                    <a:lumMod val="75000"/>
                  </a:schemeClr>
                </a:solidFill>
              </a:rPr>
              <a:t>dezelfde</a:t>
            </a:r>
            <a:r>
              <a:rPr lang="en-US" sz="2000" kern="0" spc="-5" dirty="0">
                <a:solidFill>
                  <a:schemeClr val="accent6">
                    <a:lumMod val="75000"/>
                  </a:schemeClr>
                </a:solidFill>
              </a:rPr>
              <a:t> code </a:t>
            </a:r>
            <a:r>
              <a:rPr lang="en-US" sz="2000" kern="0" spc="-5" dirty="0" err="1">
                <a:solidFill>
                  <a:schemeClr val="accent6">
                    <a:lumMod val="75000"/>
                  </a:schemeClr>
                </a:solidFill>
              </a:rPr>
              <a:t>werken</a:t>
            </a:r>
            <a:r>
              <a:rPr lang="en-US" sz="2000" kern="0" spc="-5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br>
              <a:rPr lang="en-US" sz="2000" kern="0" spc="-5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2000" kern="0" spc="-5" dirty="0">
                <a:solidFill>
                  <a:schemeClr val="accent6">
                    <a:lumMod val="75000"/>
                  </a:schemeClr>
                </a:solidFill>
              </a:rPr>
              <a:t>live </a:t>
            </a:r>
            <a:r>
              <a:rPr lang="en-US" sz="2000" kern="0" spc="-5" dirty="0">
                <a:solidFill>
                  <a:schemeClr val="tx1"/>
                </a:solidFill>
              </a:rPr>
              <a:t>in real time</a:t>
            </a:r>
            <a:r>
              <a:rPr lang="en-US" sz="2000" kern="0" spc="-5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40887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ular Callout 1">
            <a:extLst>
              <a:ext uri="{FF2B5EF4-FFF2-40B4-BE49-F238E27FC236}">
                <a16:creationId xmlns:a16="http://schemas.microsoft.com/office/drawing/2014/main" id="{1D7C303F-3A47-C7DE-4AA1-24FA2E20719F}"/>
              </a:ext>
            </a:extLst>
          </p:cNvPr>
          <p:cNvSpPr/>
          <p:nvPr/>
        </p:nvSpPr>
        <p:spPr>
          <a:xfrm>
            <a:off x="-13507" y="0"/>
            <a:ext cx="9157507" cy="5162550"/>
          </a:xfrm>
          <a:prstGeom prst="wedgeRectCallout">
            <a:avLst>
              <a:gd name="adj1" fmla="val 27131"/>
              <a:gd name="adj2" fmla="val 4664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63398C-8EC9-562D-FED2-3B7DB608CC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246" y="1962150"/>
            <a:ext cx="76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858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/>
          <p:nvPr/>
        </p:nvSpPr>
        <p:spPr>
          <a:xfrm>
            <a:off x="378860" y="666750"/>
            <a:ext cx="3583539" cy="907299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lang="en-US" sz="2800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Visual Studio Code</a:t>
            </a:r>
            <a:endParaRPr sz="2800" dirty="0">
              <a:solidFill>
                <a:schemeClr val="accent6">
                  <a:lumMod val="75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lang="en-US" sz="1200" spc="-5" dirty="0" err="1">
                <a:latin typeface="Arial"/>
                <a:cs typeface="Arial"/>
              </a:rPr>
              <a:t>Je</a:t>
            </a:r>
            <a:r>
              <a:rPr lang="en-US" sz="1200" spc="-5" dirty="0">
                <a:latin typeface="Arial"/>
                <a:cs typeface="Arial"/>
              </a:rPr>
              <a:t> </a:t>
            </a:r>
            <a:r>
              <a:rPr lang="en-US" sz="1200" spc="-5" dirty="0" err="1">
                <a:latin typeface="Arial"/>
                <a:cs typeface="Arial"/>
              </a:rPr>
              <a:t>kunt</a:t>
            </a:r>
            <a:r>
              <a:rPr lang="en-US" sz="1200" spc="-5" dirty="0">
                <a:latin typeface="Arial"/>
                <a:cs typeface="Arial"/>
              </a:rPr>
              <a:t> VS Code </a:t>
            </a:r>
            <a:r>
              <a:rPr lang="en-US" sz="1200" spc="-5" dirty="0" err="1">
                <a:latin typeface="Arial"/>
                <a:cs typeface="Arial"/>
              </a:rPr>
              <a:t>downloaden</a:t>
            </a:r>
            <a:r>
              <a:rPr lang="en-US" sz="1200" spc="-5" dirty="0">
                <a:latin typeface="Arial"/>
                <a:cs typeface="Arial"/>
              </a:rPr>
              <a:t> van</a:t>
            </a: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https://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code.visualstudio.com</a:t>
            </a:r>
            <a:endParaRPr sz="1200" dirty="0">
              <a:solidFill>
                <a:schemeClr val="accent6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85D1A44F-6736-1B42-88AC-4EBF634DD526}"/>
              </a:ext>
            </a:extLst>
          </p:cNvPr>
          <p:cNvSpPr txBox="1"/>
          <p:nvPr/>
        </p:nvSpPr>
        <p:spPr>
          <a:xfrm>
            <a:off x="366966" y="1657350"/>
            <a:ext cx="3138234" cy="1009892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VS Code is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text editor op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steroiden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.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Historisch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gebaseerd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op </a:t>
            </a: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Sublime Text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.</a:t>
            </a: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Het is Open Source, gratis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downloaden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voor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Mac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Windows.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564D71E0-DA8C-956F-938F-4C220F1558D8}"/>
              </a:ext>
            </a:extLst>
          </p:cNvPr>
          <p:cNvSpPr txBox="1"/>
          <p:nvPr/>
        </p:nvSpPr>
        <p:spPr>
          <a:xfrm>
            <a:off x="378860" y="3314700"/>
            <a:ext cx="3138234" cy="1440779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400" spc="-5" dirty="0" err="1">
                <a:solidFill>
                  <a:srgbClr val="E46C09"/>
                </a:solidFill>
                <a:latin typeface="Arial"/>
                <a:cs typeface="Arial"/>
              </a:rPr>
              <a:t>Voor</a:t>
            </a:r>
            <a:r>
              <a:rPr lang="en-US" sz="1400" spc="-5" dirty="0">
                <a:solidFill>
                  <a:srgbClr val="E46C09"/>
                </a:solidFill>
                <a:latin typeface="Arial"/>
                <a:cs typeface="Arial"/>
              </a:rPr>
              <a:t> </a:t>
            </a:r>
            <a:r>
              <a:rPr lang="en-US" sz="1400" b="1" spc="-5" dirty="0">
                <a:solidFill>
                  <a:srgbClr val="E46C09"/>
                </a:solidFill>
                <a:latin typeface="Arial"/>
                <a:cs typeface="Arial"/>
              </a:rPr>
              <a:t>Mac</a:t>
            </a:r>
            <a:r>
              <a:rPr lang="en-US" sz="1400" spc="-5" dirty="0">
                <a:solidFill>
                  <a:srgbClr val="E46C09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E46C09"/>
                </a:solidFill>
                <a:latin typeface="Arial"/>
                <a:cs typeface="Arial"/>
              </a:rPr>
              <a:t>gebruikers</a:t>
            </a:r>
            <a:r>
              <a:rPr lang="en-US" sz="1400" spc="-5" dirty="0">
                <a:solidFill>
                  <a:srgbClr val="E46C09"/>
                </a:solidFill>
                <a:latin typeface="Arial"/>
                <a:cs typeface="Arial"/>
              </a:rPr>
              <a:t>: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als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je de VS Code app download van internet,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kan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het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zijn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dat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de app in je </a:t>
            </a: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downloads folder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terechtkomt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!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Verplaats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de app in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dat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geval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handmatig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naar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je </a:t>
            </a:r>
            <a:r>
              <a:rPr lang="en-US" sz="1400" b="1" spc="-5" dirty="0" err="1">
                <a:solidFill>
                  <a:srgbClr val="E46C09"/>
                </a:solidFill>
                <a:latin typeface="Arial"/>
                <a:cs typeface="Arial"/>
              </a:rPr>
              <a:t>Applicatie</a:t>
            </a:r>
            <a:r>
              <a:rPr lang="en-US" sz="1400" b="1" spc="-5" dirty="0">
                <a:solidFill>
                  <a:srgbClr val="E46C09"/>
                </a:solidFill>
                <a:latin typeface="Arial"/>
                <a:cs typeface="Arial"/>
              </a:rPr>
              <a:t> 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folder! (Applications)</a:t>
            </a:r>
            <a:endParaRPr sz="1400" dirty="0">
              <a:latin typeface="Arial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682175-58F5-9A22-074C-E74E7666CC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630" y="3506153"/>
            <a:ext cx="1066800" cy="13577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6C49B0-06D2-CCA7-812E-C649C942CC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700" y="3810000"/>
            <a:ext cx="4051300" cy="1333500"/>
          </a:xfrm>
          <a:prstGeom prst="rect">
            <a:avLst/>
          </a:prstGeom>
        </p:spPr>
      </p:pic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B55459BE-3545-F0E4-B3FF-80B416D807EC}"/>
              </a:ext>
            </a:extLst>
          </p:cNvPr>
          <p:cNvCxnSpPr>
            <a:cxnSpLocks/>
          </p:cNvCxnSpPr>
          <p:nvPr/>
        </p:nvCxnSpPr>
        <p:spPr>
          <a:xfrm flipV="1">
            <a:off x="4818159" y="4400550"/>
            <a:ext cx="363441" cy="152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BC592748-3199-C936-EBB1-A21C9E41D9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76741"/>
            <a:ext cx="5548234" cy="346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042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1DA0C2-59AB-424E-BB24-25D7B8717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361950"/>
            <a:ext cx="6079062" cy="4040519"/>
          </a:xfrm>
          <a:prstGeom prst="rect">
            <a:avLst/>
          </a:prstGeom>
        </p:spPr>
      </p:pic>
      <p:sp>
        <p:nvSpPr>
          <p:cNvPr id="7" name="object 3">
            <a:extLst>
              <a:ext uri="{FF2B5EF4-FFF2-40B4-BE49-F238E27FC236}">
                <a16:creationId xmlns:a16="http://schemas.microsoft.com/office/drawing/2014/main" id="{BAC6F8AF-438D-084D-9451-BB61ECFDBC98}"/>
              </a:ext>
            </a:extLst>
          </p:cNvPr>
          <p:cNvSpPr txBox="1"/>
          <p:nvPr/>
        </p:nvSpPr>
        <p:spPr>
          <a:xfrm>
            <a:off x="366486" y="361950"/>
            <a:ext cx="2895600" cy="517449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Als er maar </a:t>
            </a:r>
            <a:r>
              <a:rPr lang="en-US" sz="1200" b="1" spc="-5" dirty="0">
                <a:latin typeface="Arial"/>
                <a:cs typeface="Arial"/>
              </a:rPr>
              <a:t>ÉÉN 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keyboard shortcut is die je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zou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moeten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onthouden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dan is het </a:t>
            </a:r>
            <a:r>
              <a:rPr lang="en-US" sz="1200" b="1" spc="-5" dirty="0" err="1">
                <a:latin typeface="Arial"/>
                <a:cs typeface="Arial"/>
              </a:rPr>
              <a:t>deze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:</a:t>
            </a:r>
            <a:endParaRPr sz="1200" b="1" dirty="0"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1C2B98-7925-CC45-9852-64D62AF8DD40}"/>
              </a:ext>
            </a:extLst>
          </p:cNvPr>
          <p:cNvSpPr/>
          <p:nvPr/>
        </p:nvSpPr>
        <p:spPr>
          <a:xfrm>
            <a:off x="0" y="989712"/>
            <a:ext cx="3124200" cy="896238"/>
          </a:xfrm>
          <a:prstGeom prst="rect">
            <a:avLst/>
          </a:prstGeom>
          <a:solidFill>
            <a:srgbClr val="FFC00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18000"/>
                </a:schemeClr>
              </a:solidFill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C520FE6F-9D41-854A-8A55-8C7D59953829}"/>
              </a:ext>
            </a:extLst>
          </p:cNvPr>
          <p:cNvSpPr txBox="1"/>
          <p:nvPr/>
        </p:nvSpPr>
        <p:spPr>
          <a:xfrm>
            <a:off x="228600" y="972856"/>
            <a:ext cx="2819400" cy="720069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CTRL + SHIFT + P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(Windows)</a:t>
            </a:r>
          </a:p>
          <a:p>
            <a:pPr marL="12700" marR="5080">
              <a:spcBef>
                <a:spcPts val="1090"/>
              </a:spcBef>
            </a:pP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COMMAND + Shift + P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(Mac)</a:t>
            </a:r>
            <a:endParaRPr sz="1400" dirty="0">
              <a:solidFill>
                <a:schemeClr val="accent6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647F22B9-80E3-054D-8A45-93D8A4939E2A}"/>
              </a:ext>
            </a:extLst>
          </p:cNvPr>
          <p:cNvSpPr txBox="1"/>
          <p:nvPr/>
        </p:nvSpPr>
        <p:spPr>
          <a:xfrm>
            <a:off x="575094" y="2343150"/>
            <a:ext cx="2549106" cy="1397177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Het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opent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de </a:t>
            </a:r>
            <a:r>
              <a:rPr lang="en-US" sz="1200" b="1" spc="-5" dirty="0" err="1">
                <a:solidFill>
                  <a:srgbClr val="444444"/>
                </a:solidFill>
                <a:latin typeface="Arial"/>
                <a:cs typeface="Arial"/>
              </a:rPr>
              <a:t>snelzoeker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van VS Code,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waarmee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je in 1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keer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alle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menu items van de hele editor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kan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doorzoeken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, Google-style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!! </a:t>
            </a:r>
          </a:p>
          <a:p>
            <a:pPr marL="12700" marR="5080">
              <a:spcBef>
                <a:spcPts val="1090"/>
              </a:spcBef>
            </a:pPr>
            <a:r>
              <a:rPr lang="en-US" sz="1200" b="1" spc="-5" dirty="0" err="1">
                <a:solidFill>
                  <a:srgbClr val="444444"/>
                </a:solidFill>
                <a:latin typeface="Arial"/>
                <a:cs typeface="Arial"/>
              </a:rPr>
              <a:t>Dus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elk menu item 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van VS Code is </a:t>
            </a:r>
            <a:r>
              <a:rPr lang="en-US" sz="1200" b="1" spc="-5" dirty="0" err="1">
                <a:solidFill>
                  <a:srgbClr val="444444"/>
                </a:solidFill>
                <a:latin typeface="Arial"/>
                <a:cs typeface="Arial"/>
              </a:rPr>
              <a:t>toegankelijk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 via </a:t>
            </a:r>
            <a:r>
              <a:rPr lang="en-US" sz="1200" b="1" spc="-5" dirty="0" err="1">
                <a:solidFill>
                  <a:srgbClr val="444444"/>
                </a:solidFill>
                <a:latin typeface="Arial"/>
                <a:cs typeface="Arial"/>
              </a:rPr>
              <a:t>deze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b="1" spc="-5" dirty="0" err="1">
                <a:solidFill>
                  <a:srgbClr val="444444"/>
                </a:solidFill>
                <a:latin typeface="Arial"/>
                <a:cs typeface="Arial"/>
              </a:rPr>
              <a:t>snelzoeker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!</a:t>
            </a:r>
            <a:endParaRPr sz="1200" b="1" dirty="0">
              <a:latin typeface="Arial"/>
              <a:cs typeface="Arial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29A491-F60D-CA4A-AFE1-451B64262400}"/>
              </a:ext>
            </a:extLst>
          </p:cNvPr>
          <p:cNvSpPr/>
          <p:nvPr/>
        </p:nvSpPr>
        <p:spPr>
          <a:xfrm>
            <a:off x="5105400" y="4663042"/>
            <a:ext cx="3470740" cy="4804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1F89D9-2187-E94F-AD59-F07E4B73A68E}"/>
              </a:ext>
            </a:extLst>
          </p:cNvPr>
          <p:cNvSpPr/>
          <p:nvPr/>
        </p:nvSpPr>
        <p:spPr>
          <a:xfrm>
            <a:off x="457200" y="-95250"/>
            <a:ext cx="81534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941933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EB321F8-8D5D-994B-A8CF-556284CC1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590550"/>
            <a:ext cx="4495800" cy="29587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7B0F54-97B5-A54E-9593-996CA91A6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1276350"/>
            <a:ext cx="4724400" cy="3109156"/>
          </a:xfrm>
          <a:prstGeom prst="rect">
            <a:avLst/>
          </a:prstGeom>
        </p:spPr>
      </p:pic>
      <p:sp>
        <p:nvSpPr>
          <p:cNvPr id="11" name="Rectangular Callout 10">
            <a:extLst>
              <a:ext uri="{FF2B5EF4-FFF2-40B4-BE49-F238E27FC236}">
                <a16:creationId xmlns:a16="http://schemas.microsoft.com/office/drawing/2014/main" id="{C83C65D2-D385-B843-B294-EB9D32C735D3}"/>
              </a:ext>
            </a:extLst>
          </p:cNvPr>
          <p:cNvSpPr/>
          <p:nvPr/>
        </p:nvSpPr>
        <p:spPr>
          <a:xfrm>
            <a:off x="-17253" y="3537400"/>
            <a:ext cx="2057400" cy="1606099"/>
          </a:xfrm>
          <a:prstGeom prst="wedgeRectCallout">
            <a:avLst>
              <a:gd name="adj1" fmla="val -7267"/>
              <a:gd name="adj2" fmla="val -741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Je </a:t>
            </a:r>
            <a:r>
              <a:rPr lang="en-US" sz="1000" dirty="0" err="1"/>
              <a:t>kunt</a:t>
            </a:r>
            <a:r>
              <a:rPr lang="en-US" sz="1000" dirty="0"/>
              <a:t> </a:t>
            </a:r>
            <a:r>
              <a:rPr lang="en-US" sz="1000" dirty="0" err="1"/>
              <a:t>makkelijk</a:t>
            </a:r>
            <a:r>
              <a:rPr lang="en-US" sz="1000" dirty="0"/>
              <a:t> </a:t>
            </a:r>
            <a:r>
              <a:rPr lang="en-US" sz="1000" dirty="0" err="1"/>
              <a:t>switchen</a:t>
            </a:r>
            <a:r>
              <a:rPr lang="en-US" sz="1000" dirty="0"/>
              <a:t> </a:t>
            </a:r>
            <a:r>
              <a:rPr lang="en-US" sz="1000" dirty="0" err="1"/>
              <a:t>tussen</a:t>
            </a:r>
            <a:r>
              <a:rPr lang="en-US" sz="1000" dirty="0"/>
              <a:t> light mode </a:t>
            </a:r>
            <a:r>
              <a:rPr lang="en-US" sz="1000" dirty="0" err="1"/>
              <a:t>en</a:t>
            </a:r>
            <a:r>
              <a:rPr lang="en-US" sz="1000" dirty="0"/>
              <a:t> dark mode </a:t>
            </a:r>
            <a:r>
              <a:rPr lang="en-US" sz="1000" dirty="0" err="1"/>
              <a:t>versies</a:t>
            </a:r>
            <a:r>
              <a:rPr lang="en-US" sz="1000" dirty="0"/>
              <a:t> van de editor  via het “</a:t>
            </a:r>
            <a:r>
              <a:rPr lang="en-US" sz="1000" dirty="0" err="1"/>
              <a:t>Kleuren</a:t>
            </a:r>
            <a:r>
              <a:rPr lang="en-US" sz="1000" dirty="0"/>
              <a:t> </a:t>
            </a:r>
            <a:r>
              <a:rPr lang="en-US" sz="1000" dirty="0" err="1"/>
              <a:t>thema</a:t>
            </a:r>
            <a:r>
              <a:rPr lang="en-US" sz="1000" dirty="0"/>
              <a:t>” item in het dropdown menu links </a:t>
            </a:r>
            <a:r>
              <a:rPr lang="en-US" sz="1000" dirty="0" err="1"/>
              <a:t>onder</a:t>
            </a:r>
            <a:r>
              <a:rPr lang="en-US" sz="1000" dirty="0"/>
              <a:t> in de editor!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2323E17-7E35-F54E-9926-24FBD7BB2B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4075" y="3534525"/>
            <a:ext cx="1466850" cy="1486807"/>
          </a:xfrm>
          <a:prstGeom prst="rect">
            <a:avLst/>
          </a:prstGeom>
        </p:spPr>
      </p:pic>
      <p:sp>
        <p:nvSpPr>
          <p:cNvPr id="14" name="object 13">
            <a:extLst>
              <a:ext uri="{FF2B5EF4-FFF2-40B4-BE49-F238E27FC236}">
                <a16:creationId xmlns:a16="http://schemas.microsoft.com/office/drawing/2014/main" id="{8FBF5A6B-B60E-6640-B940-92B5B6BE5A1D}"/>
              </a:ext>
            </a:extLst>
          </p:cNvPr>
          <p:cNvSpPr txBox="1"/>
          <p:nvPr/>
        </p:nvSpPr>
        <p:spPr>
          <a:xfrm>
            <a:off x="6477000" y="498895"/>
            <a:ext cx="2376234" cy="486671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lang="en-US" sz="2800" b="1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Uiterlijk</a:t>
            </a:r>
            <a:endParaRPr sz="2800" dirty="0">
              <a:solidFill>
                <a:schemeClr val="accent6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8EF482-5DD0-AC48-9672-57F50278CA16}"/>
              </a:ext>
            </a:extLst>
          </p:cNvPr>
          <p:cNvSpPr/>
          <p:nvPr/>
        </p:nvSpPr>
        <p:spPr>
          <a:xfrm>
            <a:off x="457200" y="-95250"/>
            <a:ext cx="81534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663605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ular Callout 10">
            <a:extLst>
              <a:ext uri="{FF2B5EF4-FFF2-40B4-BE49-F238E27FC236}">
                <a16:creationId xmlns:a16="http://schemas.microsoft.com/office/drawing/2014/main" id="{C83C65D2-D385-B843-B294-EB9D32C735D3}"/>
              </a:ext>
            </a:extLst>
          </p:cNvPr>
          <p:cNvSpPr/>
          <p:nvPr/>
        </p:nvSpPr>
        <p:spPr>
          <a:xfrm>
            <a:off x="1752600" y="3947128"/>
            <a:ext cx="1371600" cy="666750"/>
          </a:xfrm>
          <a:prstGeom prst="wedgeRectCallout">
            <a:avLst>
              <a:gd name="adj1" fmla="val 62554"/>
              <a:gd name="adj2" fmla="val -2041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Ga </a:t>
            </a:r>
            <a:r>
              <a:rPr lang="en-US" sz="1000" dirty="0" err="1"/>
              <a:t>naar</a:t>
            </a:r>
            <a:r>
              <a:rPr lang="en-US" sz="1000" dirty="0"/>
              <a:t> de </a:t>
            </a:r>
            <a:r>
              <a:rPr lang="en-US" sz="1000" dirty="0" err="1"/>
              <a:t>instellingen</a:t>
            </a:r>
            <a:r>
              <a:rPr lang="en-US" sz="1000" dirty="0"/>
              <a:t>/ settings via </a:t>
            </a:r>
            <a:r>
              <a:rPr lang="en-US" sz="1000" b="1" dirty="0" err="1"/>
              <a:t>hier</a:t>
            </a:r>
            <a:r>
              <a:rPr lang="en-US" sz="1000" b="1" dirty="0"/>
              <a:t>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830845-A77A-0449-9151-01679E073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416572"/>
            <a:ext cx="6400800" cy="4409440"/>
          </a:xfrm>
          <a:prstGeom prst="rect">
            <a:avLst/>
          </a:prstGeom>
        </p:spPr>
      </p:pic>
      <p:sp>
        <p:nvSpPr>
          <p:cNvPr id="5" name="Line Callout 2 (No Border) 4">
            <a:extLst>
              <a:ext uri="{FF2B5EF4-FFF2-40B4-BE49-F238E27FC236}">
                <a16:creationId xmlns:a16="http://schemas.microsoft.com/office/drawing/2014/main" id="{3FEB82C2-D0AB-C746-B668-C59F62A08F25}"/>
              </a:ext>
            </a:extLst>
          </p:cNvPr>
          <p:cNvSpPr/>
          <p:nvPr/>
        </p:nvSpPr>
        <p:spPr>
          <a:xfrm>
            <a:off x="1227826" y="2582963"/>
            <a:ext cx="1791419" cy="924784"/>
          </a:xfrm>
          <a:prstGeom prst="callout2">
            <a:avLst>
              <a:gd name="adj1" fmla="val 24925"/>
              <a:gd name="adj2" fmla="val 98837"/>
              <a:gd name="adj3" fmla="val 24925"/>
              <a:gd name="adj4" fmla="val 124465"/>
              <a:gd name="adj5" fmla="val -169489"/>
              <a:gd name="adj6" fmla="val 2660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Je</a:t>
            </a:r>
            <a:r>
              <a:rPr lang="en-US" sz="1200" dirty="0"/>
              <a:t> </a:t>
            </a:r>
            <a:r>
              <a:rPr lang="en-US" sz="1200" dirty="0" err="1"/>
              <a:t>kunt</a:t>
            </a:r>
            <a:r>
              <a:rPr lang="en-US" sz="1200" dirty="0"/>
              <a:t> “</a:t>
            </a:r>
            <a:r>
              <a:rPr lang="en-US" sz="1200" dirty="0" err="1"/>
              <a:t>snelzoeken</a:t>
            </a:r>
            <a:r>
              <a:rPr lang="en-US" sz="1200" dirty="0"/>
              <a:t>” door de settings door </a:t>
            </a:r>
            <a:r>
              <a:rPr lang="en-US" sz="1200" dirty="0" err="1"/>
              <a:t>gewoon</a:t>
            </a:r>
            <a:r>
              <a:rPr lang="en-US" sz="1200" dirty="0"/>
              <a:t> </a:t>
            </a:r>
            <a:r>
              <a:rPr lang="en-US" sz="1200" dirty="0" err="1"/>
              <a:t>simpelweg</a:t>
            </a:r>
            <a:r>
              <a:rPr lang="en-US" sz="1200" dirty="0"/>
              <a:t> </a:t>
            </a:r>
            <a:r>
              <a:rPr lang="en-US" sz="1200" dirty="0" err="1"/>
              <a:t>te</a:t>
            </a:r>
            <a:r>
              <a:rPr lang="en-US" sz="1200" dirty="0"/>
              <a:t> </a:t>
            </a:r>
            <a:r>
              <a:rPr lang="en-US" sz="1200" dirty="0" err="1"/>
              <a:t>typen</a:t>
            </a:r>
            <a:r>
              <a:rPr lang="en-US" sz="1200" dirty="0"/>
              <a:t> wat </a:t>
            </a:r>
            <a:r>
              <a:rPr lang="en-US" sz="1200" dirty="0" err="1"/>
              <a:t>je</a:t>
            </a:r>
            <a:r>
              <a:rPr lang="en-US" sz="1200" dirty="0"/>
              <a:t> </a:t>
            </a:r>
            <a:r>
              <a:rPr lang="en-US" sz="1200" dirty="0" err="1"/>
              <a:t>zoekt</a:t>
            </a:r>
            <a:r>
              <a:rPr lang="en-US" sz="1200" dirty="0"/>
              <a:t>!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85BD3164-7E58-654A-9F08-DC68024356C3}"/>
              </a:ext>
            </a:extLst>
          </p:cNvPr>
          <p:cNvSpPr txBox="1"/>
          <p:nvPr/>
        </p:nvSpPr>
        <p:spPr>
          <a:xfrm>
            <a:off x="535075" y="1019097"/>
            <a:ext cx="4038600" cy="1212511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>
              <a:spcBef>
                <a:spcPts val="1155"/>
              </a:spcBef>
            </a:pPr>
            <a:r>
              <a:rPr lang="en-US" sz="1200" b="1" spc="-5" dirty="0">
                <a:latin typeface="Arial"/>
                <a:cs typeface="Arial"/>
              </a:rPr>
              <a:t>In de editor settings/</a:t>
            </a:r>
            <a:r>
              <a:rPr lang="en-US" sz="1200" b="1" spc="-5" dirty="0" err="1">
                <a:latin typeface="Arial"/>
                <a:cs typeface="Arial"/>
              </a:rPr>
              <a:t>instellingen</a:t>
            </a:r>
            <a:r>
              <a:rPr lang="en-US" sz="1200" b="1" spc="-5" dirty="0">
                <a:latin typeface="Arial"/>
                <a:cs typeface="Arial"/>
              </a:rPr>
              <a:t>:</a:t>
            </a:r>
            <a:endParaRPr sz="1200" dirty="0">
              <a:latin typeface="Arial"/>
              <a:cs typeface="Arial"/>
            </a:endParaRPr>
          </a:p>
          <a:p>
            <a:pPr marL="12700" marR="5080">
              <a:spcBef>
                <a:spcPts val="1090"/>
              </a:spcBef>
            </a:pP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Zet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Word wrap 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op 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on</a:t>
            </a:r>
            <a:b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</a:b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Zet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Auto Save 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op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onFocusChange</a:t>
            </a:r>
            <a:b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</a:b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Zet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Format On Save 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op 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on</a:t>
            </a:r>
            <a:b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</a:br>
            <a:r>
              <a:rPr lang="en-US" sz="1200" spc="-5" dirty="0" err="1">
                <a:solidFill>
                  <a:srgbClr val="444444"/>
                </a:solidFill>
                <a:latin typeface="Arial"/>
                <a:cs typeface="Arial"/>
              </a:rPr>
              <a:t>Zet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200" b="1" spc="-5" dirty="0">
                <a:solidFill>
                  <a:srgbClr val="444444"/>
                </a:solidFill>
                <a:latin typeface="Arial"/>
                <a:cs typeface="Arial"/>
              </a:rPr>
              <a:t>Linked Editing </a:t>
            </a:r>
            <a:r>
              <a:rPr lang="en-US" sz="1200" spc="-5" dirty="0">
                <a:solidFill>
                  <a:srgbClr val="444444"/>
                </a:solidFill>
                <a:latin typeface="Arial"/>
                <a:cs typeface="Arial"/>
              </a:rPr>
              <a:t>op 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on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8D5596-C47C-EA44-99B2-1886F65BD0CD}"/>
              </a:ext>
            </a:extLst>
          </p:cNvPr>
          <p:cNvSpPr/>
          <p:nvPr/>
        </p:nvSpPr>
        <p:spPr>
          <a:xfrm>
            <a:off x="265660" y="3588938"/>
            <a:ext cx="30428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spcBef>
                <a:spcPts val="1155"/>
              </a:spcBef>
            </a:pPr>
            <a:r>
              <a:rPr lang="en-US" sz="1200" spc="-5" dirty="0">
                <a:latin typeface="Arial"/>
                <a:cs typeface="Arial"/>
              </a:rPr>
              <a:t>Hoe </a:t>
            </a:r>
            <a:r>
              <a:rPr lang="en-US" sz="1200" spc="-5" dirty="0" err="1">
                <a:latin typeface="Arial"/>
                <a:cs typeface="Arial"/>
              </a:rPr>
              <a:t>kom</a:t>
            </a:r>
            <a:r>
              <a:rPr lang="en-US" sz="1200" spc="-5" dirty="0">
                <a:latin typeface="Arial"/>
                <a:cs typeface="Arial"/>
              </a:rPr>
              <a:t> </a:t>
            </a:r>
            <a:r>
              <a:rPr lang="en-US" sz="1200" spc="-5" dirty="0" err="1">
                <a:latin typeface="Arial"/>
                <a:cs typeface="Arial"/>
              </a:rPr>
              <a:t>je</a:t>
            </a:r>
            <a:r>
              <a:rPr lang="en-US" sz="1200" spc="-5" dirty="0">
                <a:latin typeface="Arial"/>
                <a:cs typeface="Arial"/>
              </a:rPr>
              <a:t> </a:t>
            </a:r>
            <a:r>
              <a:rPr lang="en-US" sz="1200" spc="-5" dirty="0" err="1">
                <a:latin typeface="Arial"/>
                <a:cs typeface="Arial"/>
              </a:rPr>
              <a:t>bij</a:t>
            </a:r>
            <a:r>
              <a:rPr lang="en-US" sz="1200" spc="-5" dirty="0">
                <a:latin typeface="Arial"/>
                <a:cs typeface="Arial"/>
              </a:rPr>
              <a:t> de </a:t>
            </a:r>
            <a:r>
              <a:rPr lang="en-US" sz="1200" b="1" spc="-5" dirty="0">
                <a:latin typeface="Arial"/>
                <a:cs typeface="Arial"/>
              </a:rPr>
              <a:t>settings/</a:t>
            </a:r>
            <a:r>
              <a:rPr lang="en-US" sz="1200" b="1" spc="-5" dirty="0" err="1">
                <a:latin typeface="Arial"/>
                <a:cs typeface="Arial"/>
              </a:rPr>
              <a:t>instellingen</a:t>
            </a:r>
            <a:r>
              <a:rPr lang="en-US" sz="1200" b="1" spc="-5" dirty="0">
                <a:latin typeface="Arial"/>
                <a:cs typeface="Arial"/>
              </a:rPr>
              <a:t>?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15" name="object 2">
            <a:extLst>
              <a:ext uri="{FF2B5EF4-FFF2-40B4-BE49-F238E27FC236}">
                <a16:creationId xmlns:a16="http://schemas.microsoft.com/office/drawing/2014/main" id="{A7EB3298-2256-8445-B29A-B6C7C0993F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8704" y="294092"/>
            <a:ext cx="2496731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spc="-5" dirty="0"/>
              <a:t>Editor settings!</a:t>
            </a:r>
            <a:endParaRPr sz="2400" spc="-5" dirty="0"/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8CD5C6AB-D943-0F41-AD62-52C7A19A5569}"/>
              </a:ext>
            </a:extLst>
          </p:cNvPr>
          <p:cNvSpPr txBox="1"/>
          <p:nvPr/>
        </p:nvSpPr>
        <p:spPr>
          <a:xfrm>
            <a:off x="535075" y="548141"/>
            <a:ext cx="2529115" cy="517449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12700">
              <a:spcBef>
                <a:spcPts val="1155"/>
              </a:spcBef>
            </a:pP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Deze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instellingen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zullen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coderen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makkelijker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maken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. </a:t>
            </a:r>
            <a:r>
              <a:rPr lang="en-US" sz="1200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Geloof</a:t>
            </a:r>
            <a:r>
              <a:rPr lang="en-US" sz="1200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 me!</a:t>
            </a:r>
            <a:endParaRPr sz="1200" dirty="0">
              <a:solidFill>
                <a:schemeClr val="accent6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4B4067-377E-2F49-BBBF-1C677515C6A6}"/>
              </a:ext>
            </a:extLst>
          </p:cNvPr>
          <p:cNvSpPr/>
          <p:nvPr/>
        </p:nvSpPr>
        <p:spPr>
          <a:xfrm>
            <a:off x="457200" y="-95250"/>
            <a:ext cx="81534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96783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3C1B3438-F296-1C4A-ABE3-D68D459B1B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0100" y="589394"/>
            <a:ext cx="76200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spc="-5" dirty="0"/>
              <a:t>Code “auto-</a:t>
            </a:r>
            <a:r>
              <a:rPr lang="en-US" sz="2400" spc="-5" dirty="0" err="1"/>
              <a:t>typen</a:t>
            </a:r>
            <a:r>
              <a:rPr lang="en-US" sz="2400" spc="-5" dirty="0"/>
              <a:t>” met </a:t>
            </a:r>
            <a:r>
              <a:rPr lang="en-US" sz="2400" spc="-5" dirty="0" err="1"/>
              <a:t>automatische</a:t>
            </a:r>
            <a:r>
              <a:rPr lang="en-US" sz="2400" spc="-5" dirty="0"/>
              <a:t> </a:t>
            </a:r>
            <a:r>
              <a:rPr lang="en-US" sz="2400" spc="-5" dirty="0" err="1"/>
              <a:t>suggesties</a:t>
            </a:r>
            <a:r>
              <a:rPr lang="en-US" sz="2400" spc="-5" dirty="0"/>
              <a:t>!</a:t>
            </a:r>
            <a:endParaRPr sz="2400" spc="-5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43F797D-AE07-A94A-9FCA-4038433B2CD1}"/>
              </a:ext>
            </a:extLst>
          </p:cNvPr>
          <p:cNvSpPr/>
          <p:nvPr/>
        </p:nvSpPr>
        <p:spPr>
          <a:xfrm>
            <a:off x="3886200" y="1293585"/>
            <a:ext cx="393581" cy="228600"/>
          </a:xfrm>
          <a:prstGeom prst="rect">
            <a:avLst/>
          </a:prstGeom>
          <a:solidFill>
            <a:srgbClr val="FFC00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18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D24EF6B-D421-1241-9ED0-750523C8B0CD}"/>
              </a:ext>
            </a:extLst>
          </p:cNvPr>
          <p:cNvSpPr/>
          <p:nvPr/>
        </p:nvSpPr>
        <p:spPr>
          <a:xfrm>
            <a:off x="2645793" y="1293585"/>
            <a:ext cx="326007" cy="228600"/>
          </a:xfrm>
          <a:prstGeom prst="rect">
            <a:avLst/>
          </a:prstGeom>
          <a:solidFill>
            <a:srgbClr val="FFC00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18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860E22-3540-814D-9A90-161A45187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196" y="2120214"/>
            <a:ext cx="6019800" cy="2324100"/>
          </a:xfrm>
          <a:prstGeom prst="rect">
            <a:avLst/>
          </a:prstGeom>
        </p:spPr>
      </p:pic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05C2CCC7-534E-7440-AB89-BE3963FB20C4}"/>
              </a:ext>
            </a:extLst>
          </p:cNvPr>
          <p:cNvCxnSpPr>
            <a:cxnSpLocks/>
          </p:cNvCxnSpPr>
          <p:nvPr/>
        </p:nvCxnSpPr>
        <p:spPr>
          <a:xfrm>
            <a:off x="1139526" y="2419350"/>
            <a:ext cx="1066800" cy="712280"/>
          </a:xfrm>
          <a:prstGeom prst="bentConnector3">
            <a:avLst>
              <a:gd name="adj1" fmla="val 674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bject 3">
            <a:extLst>
              <a:ext uri="{FF2B5EF4-FFF2-40B4-BE49-F238E27FC236}">
                <a16:creationId xmlns:a16="http://schemas.microsoft.com/office/drawing/2014/main" id="{DE5D8748-099F-1F4D-98B2-67503DA2925E}"/>
              </a:ext>
            </a:extLst>
          </p:cNvPr>
          <p:cNvSpPr txBox="1"/>
          <p:nvPr/>
        </p:nvSpPr>
        <p:spPr>
          <a:xfrm>
            <a:off x="800100" y="927214"/>
            <a:ext cx="4229100" cy="1225335"/>
          </a:xfrm>
          <a:prstGeom prst="rect">
            <a:avLst/>
          </a:prstGeom>
          <a:noFill/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Dit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werkt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voor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elke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vorm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van HTML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CSS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dat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je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wilt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typen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!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Typ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bijvoorbeeld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link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kies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dan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CSS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uit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het dropdown menu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dat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verschijnt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om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link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naar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CSS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bestand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aan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maken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in de &lt;head&gt; van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je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HTML document!</a:t>
            </a:r>
            <a:endParaRPr sz="1400" b="1" dirty="0"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500984-518F-6643-B0F3-811B903A7AB2}"/>
              </a:ext>
            </a:extLst>
          </p:cNvPr>
          <p:cNvSpPr/>
          <p:nvPr/>
        </p:nvSpPr>
        <p:spPr>
          <a:xfrm>
            <a:off x="457200" y="-95250"/>
            <a:ext cx="81534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4237730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3C1B3438-F296-1C4A-ABE3-D68D459B1B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2000" y="361950"/>
            <a:ext cx="76200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spc="-5" dirty="0"/>
              <a:t>Code auto-</a:t>
            </a:r>
            <a:r>
              <a:rPr lang="en-US" sz="2400" spc="-5" dirty="0" err="1"/>
              <a:t>typen</a:t>
            </a:r>
            <a:r>
              <a:rPr lang="en-US" sz="2400" spc="-5" dirty="0"/>
              <a:t> met </a:t>
            </a:r>
            <a:r>
              <a:rPr lang="en-US" sz="2400" spc="-5" dirty="0">
                <a:solidFill>
                  <a:schemeClr val="tx1"/>
                </a:solidFill>
              </a:rPr>
              <a:t>TAB</a:t>
            </a:r>
            <a:r>
              <a:rPr lang="en-US" sz="2400" spc="-5" dirty="0"/>
              <a:t> of de </a:t>
            </a:r>
            <a:r>
              <a:rPr lang="en-US" sz="2400" spc="-5" dirty="0">
                <a:solidFill>
                  <a:schemeClr val="tx1"/>
                </a:solidFill>
              </a:rPr>
              <a:t>RETURN </a:t>
            </a:r>
            <a:r>
              <a:rPr lang="en-US" sz="2400" spc="-5" dirty="0"/>
              <a:t>key!</a:t>
            </a:r>
            <a:endParaRPr sz="2400" spc="-5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8B585A-47A9-FC4B-9B4B-D768AD74F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651" y="3403600"/>
            <a:ext cx="4102100" cy="17399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0F6802-620F-7C49-A5DE-92D624C18ADF}"/>
              </a:ext>
            </a:extLst>
          </p:cNvPr>
          <p:cNvSpPr/>
          <p:nvPr/>
        </p:nvSpPr>
        <p:spPr>
          <a:xfrm>
            <a:off x="2051074" y="3086167"/>
            <a:ext cx="228600" cy="228600"/>
          </a:xfrm>
          <a:prstGeom prst="rect">
            <a:avLst/>
          </a:prstGeom>
          <a:solidFill>
            <a:srgbClr val="FFC00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18000"/>
                </a:schemeClr>
              </a:solidFill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5B855EFE-7C83-A54B-A458-F260B4A11902}"/>
              </a:ext>
            </a:extLst>
          </p:cNvPr>
          <p:cNvSpPr txBox="1"/>
          <p:nvPr/>
        </p:nvSpPr>
        <p:spPr>
          <a:xfrm>
            <a:off x="1009051" y="1849630"/>
            <a:ext cx="4038600" cy="794448"/>
          </a:xfrm>
          <a:prstGeom prst="rect">
            <a:avLst/>
          </a:prstGeom>
          <a:noFill/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Typ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>
                <a:latin typeface="Arial"/>
                <a:cs typeface="Arial"/>
              </a:rPr>
              <a:t> </a:t>
            </a:r>
            <a:r>
              <a:rPr lang="en-US" sz="1400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a</a:t>
            </a:r>
            <a:r>
              <a:rPr lang="en-US" sz="1400" spc="-5" dirty="0">
                <a:latin typeface="Arial"/>
                <a:cs typeface="Arial"/>
              </a:rPr>
              <a:t> 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gevolgd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door de        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toets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om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hyperlink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maken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!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Je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hoeft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alleen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nog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door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“TABBEN” om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adres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linktekst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op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geven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!</a:t>
            </a:r>
            <a:endParaRPr sz="1400" b="1" dirty="0">
              <a:latin typeface="Arial"/>
              <a:cs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FCF936-CAF2-1D41-B053-D7B29140CDEB}"/>
              </a:ext>
            </a:extLst>
          </p:cNvPr>
          <p:cNvSpPr/>
          <p:nvPr/>
        </p:nvSpPr>
        <p:spPr>
          <a:xfrm>
            <a:off x="1339169" y="1999216"/>
            <a:ext cx="228600" cy="233004"/>
          </a:xfrm>
          <a:prstGeom prst="rect">
            <a:avLst/>
          </a:prstGeom>
          <a:solidFill>
            <a:srgbClr val="FFC00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>
                  <a:alpha val="18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1187F2C-A8DA-A847-8B3F-CF79B9A89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651" y="961037"/>
            <a:ext cx="4084847" cy="99060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36F4072-1B12-5B4F-9717-C97DC603AE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651" y="2125880"/>
            <a:ext cx="3143250" cy="88476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D24EF6B-D421-1241-9ED0-750523C8B0CD}"/>
              </a:ext>
            </a:extLst>
          </p:cNvPr>
          <p:cNvSpPr/>
          <p:nvPr/>
        </p:nvSpPr>
        <p:spPr>
          <a:xfrm>
            <a:off x="1371600" y="1227738"/>
            <a:ext cx="762000" cy="228600"/>
          </a:xfrm>
          <a:prstGeom prst="rect">
            <a:avLst/>
          </a:prstGeom>
          <a:solidFill>
            <a:srgbClr val="FFC00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18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43F797D-AE07-A94A-9FCA-4038433B2CD1}"/>
              </a:ext>
            </a:extLst>
          </p:cNvPr>
          <p:cNvSpPr/>
          <p:nvPr/>
        </p:nvSpPr>
        <p:spPr>
          <a:xfrm>
            <a:off x="3492619" y="1240322"/>
            <a:ext cx="393581" cy="228600"/>
          </a:xfrm>
          <a:prstGeom prst="rect">
            <a:avLst/>
          </a:prstGeom>
          <a:solidFill>
            <a:srgbClr val="FFC00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18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BE227D5-4E1F-9541-913E-1FB323FFD669}"/>
              </a:ext>
            </a:extLst>
          </p:cNvPr>
          <p:cNvSpPr/>
          <p:nvPr/>
        </p:nvSpPr>
        <p:spPr>
          <a:xfrm>
            <a:off x="2325642" y="4474045"/>
            <a:ext cx="395617" cy="228600"/>
          </a:xfrm>
          <a:prstGeom prst="rect">
            <a:avLst/>
          </a:prstGeom>
          <a:solidFill>
            <a:srgbClr val="FFC00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18000"/>
                </a:schemeClr>
              </a:solidFill>
            </a:endParaRPr>
          </a:p>
        </p:txBody>
      </p:sp>
      <p:sp>
        <p:nvSpPr>
          <p:cNvPr id="24" name="Pentagon 23">
            <a:extLst>
              <a:ext uri="{FF2B5EF4-FFF2-40B4-BE49-F238E27FC236}">
                <a16:creationId xmlns:a16="http://schemas.microsoft.com/office/drawing/2014/main" id="{318EC7D5-FDE6-A04C-89DA-B0F61F1FC257}"/>
              </a:ext>
            </a:extLst>
          </p:cNvPr>
          <p:cNvSpPr/>
          <p:nvPr/>
        </p:nvSpPr>
        <p:spPr>
          <a:xfrm>
            <a:off x="0" y="4240912"/>
            <a:ext cx="889956" cy="670323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DD5B1E-1221-AB44-8C2E-39FB0439563E}"/>
              </a:ext>
            </a:extLst>
          </p:cNvPr>
          <p:cNvSpPr txBox="1"/>
          <p:nvPr/>
        </p:nvSpPr>
        <p:spPr>
          <a:xfrm>
            <a:off x="945551" y="791760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Meer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voorbeelden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8D210B-F68B-014E-A1F1-79BE81E8B2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482" y="888968"/>
            <a:ext cx="349623" cy="32954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65122AE-1770-7B46-B7C8-B0AA480511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422" y="1912778"/>
            <a:ext cx="349623" cy="313664"/>
          </a:xfrm>
          <a:prstGeom prst="rect">
            <a:avLst/>
          </a:prstGeom>
        </p:spPr>
      </p:pic>
      <p:sp>
        <p:nvSpPr>
          <p:cNvPr id="27" name="object 3">
            <a:extLst>
              <a:ext uri="{FF2B5EF4-FFF2-40B4-BE49-F238E27FC236}">
                <a16:creationId xmlns:a16="http://schemas.microsoft.com/office/drawing/2014/main" id="{32CF0160-6F7D-DE45-9FE6-4005E5C52B80}"/>
              </a:ext>
            </a:extLst>
          </p:cNvPr>
          <p:cNvSpPr txBox="1"/>
          <p:nvPr/>
        </p:nvSpPr>
        <p:spPr>
          <a:xfrm>
            <a:off x="1019362" y="1089866"/>
            <a:ext cx="3943950" cy="579005"/>
          </a:xfrm>
          <a:prstGeom prst="rect">
            <a:avLst/>
          </a:prstGeom>
          <a:noFill/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Typ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>
                <a:latin typeface="Arial"/>
                <a:cs typeface="Arial"/>
              </a:rPr>
              <a:t> </a:t>
            </a:r>
            <a:r>
              <a:rPr lang="en-US" sz="1400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p&gt;lorem 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gevolgd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door de </a:t>
            </a:r>
            <a:r>
              <a:rPr lang="en-US" sz="1400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TAB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key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je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hebt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onmiddelijk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paragraaf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met dummy text!</a:t>
            </a:r>
            <a:endParaRPr sz="1400" b="1" dirty="0">
              <a:latin typeface="Arial"/>
              <a:cs typeface="Arial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D7D384D-8DD2-E34E-B3C9-E82B732BCE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293" y="3020425"/>
            <a:ext cx="349623" cy="32954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FABB61C-D642-A64F-A5C3-E0F701FA2F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817" y="4485634"/>
            <a:ext cx="349623" cy="329549"/>
          </a:xfrm>
          <a:prstGeom prst="rect">
            <a:avLst/>
          </a:prstGeom>
        </p:spPr>
      </p:pic>
      <p:sp>
        <p:nvSpPr>
          <p:cNvPr id="30" name="object 3">
            <a:extLst>
              <a:ext uri="{FF2B5EF4-FFF2-40B4-BE49-F238E27FC236}">
                <a16:creationId xmlns:a16="http://schemas.microsoft.com/office/drawing/2014/main" id="{AACA8CF4-28F2-B943-B7EC-72FD9B666406}"/>
              </a:ext>
            </a:extLst>
          </p:cNvPr>
          <p:cNvSpPr txBox="1"/>
          <p:nvPr/>
        </p:nvSpPr>
        <p:spPr>
          <a:xfrm>
            <a:off x="1009050" y="4124117"/>
            <a:ext cx="3715349" cy="579005"/>
          </a:xfrm>
          <a:prstGeom prst="rect">
            <a:avLst/>
          </a:prstGeom>
          <a:noFill/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Nu </a:t>
            </a:r>
            <a:r>
              <a:rPr lang="en-US" sz="1400" b="1" spc="-5" dirty="0" err="1">
                <a:solidFill>
                  <a:srgbClr val="444444"/>
                </a:solidFill>
                <a:latin typeface="Arial"/>
                <a:cs typeface="Arial"/>
              </a:rPr>
              <a:t>zelf</a:t>
            </a: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b="1" spc="-5" dirty="0" err="1">
                <a:solidFill>
                  <a:srgbClr val="444444"/>
                </a:solidFill>
                <a:latin typeface="Arial"/>
                <a:cs typeface="Arial"/>
              </a:rPr>
              <a:t>proberen</a:t>
            </a: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: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plaats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HTML image tag door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dit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typen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: </a:t>
            </a:r>
            <a:r>
              <a:rPr lang="en-US" sz="1400" b="1" spc="-5" dirty="0" err="1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img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+</a:t>
            </a:r>
            <a:endParaRPr sz="1400" b="1" dirty="0">
              <a:latin typeface="Arial"/>
              <a:cs typeface="Arial"/>
            </a:endParaRPr>
          </a:p>
        </p:txBody>
      </p:sp>
      <p:sp>
        <p:nvSpPr>
          <p:cNvPr id="31" name="object 3">
            <a:extLst>
              <a:ext uri="{FF2B5EF4-FFF2-40B4-BE49-F238E27FC236}">
                <a16:creationId xmlns:a16="http://schemas.microsoft.com/office/drawing/2014/main" id="{B134F5F1-F0F6-9B4C-A153-E92159ED8248}"/>
              </a:ext>
            </a:extLst>
          </p:cNvPr>
          <p:cNvSpPr txBox="1"/>
          <p:nvPr/>
        </p:nvSpPr>
        <p:spPr>
          <a:xfrm>
            <a:off x="1009051" y="2952750"/>
            <a:ext cx="4038600" cy="794448"/>
          </a:xfrm>
          <a:prstGeom prst="rect">
            <a:avLst/>
          </a:prstGeom>
          <a:noFill/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als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je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 </a:t>
            </a:r>
            <a:r>
              <a:rPr lang="en-US" sz="1400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!</a:t>
            </a:r>
            <a:r>
              <a:rPr lang="en-US" sz="1400" spc="-5" dirty="0">
                <a:latin typeface="Arial"/>
                <a:cs typeface="Arial"/>
              </a:rPr>
              <a:t> 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typt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gevolgd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door        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dan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krijg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je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onmiddelijk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standard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lege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HTML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pagina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, met &lt;head&gt;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&lt;body&gt;, </a:t>
            </a: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ready to rock!</a:t>
            </a:r>
            <a:endParaRPr sz="1400" b="1" dirty="0">
              <a:latin typeface="Arial"/>
              <a:cs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5BC4636-1834-7C43-8BC0-E0FD11A57B31}"/>
              </a:ext>
            </a:extLst>
          </p:cNvPr>
          <p:cNvSpPr/>
          <p:nvPr/>
        </p:nvSpPr>
        <p:spPr>
          <a:xfrm>
            <a:off x="457200" y="-95250"/>
            <a:ext cx="81534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574563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3C1B3438-F296-1C4A-ABE3-D68D459B1B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2000" y="496667"/>
            <a:ext cx="33528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spc="-5" dirty="0"/>
              <a:t>Auto code expansion</a:t>
            </a:r>
            <a:endParaRPr sz="2400" spc="-5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43F797D-AE07-A94A-9FCA-4038433B2CD1}"/>
              </a:ext>
            </a:extLst>
          </p:cNvPr>
          <p:cNvSpPr/>
          <p:nvPr/>
        </p:nvSpPr>
        <p:spPr>
          <a:xfrm>
            <a:off x="733312" y="1881085"/>
            <a:ext cx="393581" cy="228600"/>
          </a:xfrm>
          <a:prstGeom prst="rect">
            <a:avLst/>
          </a:prstGeom>
          <a:solidFill>
            <a:srgbClr val="FFC00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18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D24EF6B-D421-1241-9ED0-750523C8B0CD}"/>
              </a:ext>
            </a:extLst>
          </p:cNvPr>
          <p:cNvSpPr/>
          <p:nvPr/>
        </p:nvSpPr>
        <p:spPr>
          <a:xfrm>
            <a:off x="2058114" y="1676325"/>
            <a:ext cx="609600" cy="228600"/>
          </a:xfrm>
          <a:prstGeom prst="rect">
            <a:avLst/>
          </a:prstGeom>
          <a:solidFill>
            <a:srgbClr val="FFC00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18000"/>
                </a:schemeClr>
              </a:solidFill>
            </a:endParaRPr>
          </a:p>
        </p:txBody>
      </p:sp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05C2CCC7-534E-7440-AB89-BE3963FB20C4}"/>
              </a:ext>
            </a:extLst>
          </p:cNvPr>
          <p:cNvCxnSpPr>
            <a:cxnSpLocks/>
          </p:cNvCxnSpPr>
          <p:nvPr/>
        </p:nvCxnSpPr>
        <p:spPr>
          <a:xfrm>
            <a:off x="3352800" y="2198351"/>
            <a:ext cx="990600" cy="312499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bject 3">
            <a:extLst>
              <a:ext uri="{FF2B5EF4-FFF2-40B4-BE49-F238E27FC236}">
                <a16:creationId xmlns:a16="http://schemas.microsoft.com/office/drawing/2014/main" id="{31643D8E-72DE-164B-84A9-13A275B9BC9D}"/>
              </a:ext>
            </a:extLst>
          </p:cNvPr>
          <p:cNvSpPr txBox="1"/>
          <p:nvPr/>
        </p:nvSpPr>
        <p:spPr>
          <a:xfrm>
            <a:off x="629189" y="3068033"/>
            <a:ext cx="3028411" cy="794448"/>
          </a:xfrm>
          <a:prstGeom prst="rect">
            <a:avLst/>
          </a:prstGeom>
          <a:noFill/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Je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hoeft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dus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niet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elk </a:t>
            </a:r>
            <a:r>
              <a:rPr lang="en-US" sz="1400" b="1" spc="-5" dirty="0" err="1">
                <a:solidFill>
                  <a:srgbClr val="444444"/>
                </a:solidFill>
                <a:latin typeface="Arial"/>
                <a:cs typeface="Arial"/>
              </a:rPr>
              <a:t>denkbaar</a:t>
            </a: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b="1" spc="-5" dirty="0" err="1">
                <a:solidFill>
                  <a:srgbClr val="444444"/>
                </a:solidFill>
                <a:latin typeface="Arial"/>
                <a:cs typeface="Arial"/>
              </a:rPr>
              <a:t>stukje</a:t>
            </a: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HTML of CSS code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uit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je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hoofd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leren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om die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uit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typen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!!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35F772-F84F-B74C-AF34-83265C6242DD}"/>
              </a:ext>
            </a:extLst>
          </p:cNvPr>
          <p:cNvSpPr/>
          <p:nvPr/>
        </p:nvSpPr>
        <p:spPr>
          <a:xfrm>
            <a:off x="1315140" y="1885950"/>
            <a:ext cx="753656" cy="228600"/>
          </a:xfrm>
          <a:prstGeom prst="rect">
            <a:avLst/>
          </a:prstGeom>
          <a:solidFill>
            <a:srgbClr val="FFC000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18000"/>
                </a:schemeClr>
              </a:solidFill>
            </a:endParaRPr>
          </a:p>
        </p:txBody>
      </p:sp>
      <p:sp>
        <p:nvSpPr>
          <p:cNvPr id="17" name="object 3">
            <a:extLst>
              <a:ext uri="{FF2B5EF4-FFF2-40B4-BE49-F238E27FC236}">
                <a16:creationId xmlns:a16="http://schemas.microsoft.com/office/drawing/2014/main" id="{0D3C0116-FC40-B543-8F20-5123948FA1E6}"/>
              </a:ext>
            </a:extLst>
          </p:cNvPr>
          <p:cNvSpPr txBox="1"/>
          <p:nvPr/>
        </p:nvSpPr>
        <p:spPr>
          <a:xfrm>
            <a:off x="762000" y="821957"/>
            <a:ext cx="3657600" cy="1507464"/>
          </a:xfrm>
          <a:prstGeom prst="rect">
            <a:avLst/>
          </a:prstGeom>
          <a:noFill/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auto-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typen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werkt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voor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HTML </a:t>
            </a:r>
            <a:r>
              <a:rPr lang="en-US" sz="1400" b="1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 CSS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!</a:t>
            </a:r>
          </a:p>
          <a:p>
            <a:pPr marL="12700" marR="5080">
              <a:spcBef>
                <a:spcPts val="1090"/>
              </a:spcBef>
            </a:pP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Bijvoorbeeld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in je CSS stylesheet document:</a:t>
            </a:r>
          </a:p>
          <a:p>
            <a:pPr marL="12700" marR="5080">
              <a:spcBef>
                <a:spcPts val="1090"/>
              </a:spcBef>
            </a:pP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Typ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bijvoorbeeld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m10px 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druk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dan op je TAB of RETURN key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je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krijgt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“</a:t>
            </a:r>
            <a:r>
              <a:rPr lang="en-US" sz="1400" b="1" spc="-5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margin:10px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”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A446C8-9CE4-2F4D-A581-E6FF37701649}"/>
              </a:ext>
            </a:extLst>
          </p:cNvPr>
          <p:cNvSpPr/>
          <p:nvPr/>
        </p:nvSpPr>
        <p:spPr>
          <a:xfrm>
            <a:off x="457200" y="-95250"/>
            <a:ext cx="81534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053984-49EC-CC4D-987A-F1EF925ED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09550"/>
            <a:ext cx="5181600" cy="2997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83F662-FBB7-3540-989C-87F488EFDD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100" y="2800350"/>
            <a:ext cx="4686300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484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D895F7-11EC-D34F-A3B6-DC6A3D28C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488" y="666750"/>
            <a:ext cx="5998758" cy="4038600"/>
          </a:xfrm>
          <a:prstGeom prst="rect">
            <a:avLst/>
          </a:prstGeom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16D98004-4D42-FA4D-BF77-0AE52C4AA84D}"/>
              </a:ext>
            </a:extLst>
          </p:cNvPr>
          <p:cNvSpPr txBox="1"/>
          <p:nvPr/>
        </p:nvSpPr>
        <p:spPr>
          <a:xfrm>
            <a:off x="444322" y="1276350"/>
            <a:ext cx="2832278" cy="1009892"/>
          </a:xfrm>
          <a:prstGeom prst="rect">
            <a:avLst/>
          </a:prstGeom>
          <a:noFill/>
        </p:spPr>
        <p:txBody>
          <a:bodyPr vert="horz" wrap="square" lIns="0" tIns="146685" rIns="0" bIns="0" rtlCol="0">
            <a:spAutoFit/>
          </a:bodyPr>
          <a:lstStyle/>
          <a:p>
            <a:pPr marL="12700" marR="5080">
              <a:spcBef>
                <a:spcPts val="1090"/>
              </a:spcBef>
            </a:pP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Nog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iets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wat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een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code editor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kan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is </a:t>
            </a:r>
            <a:r>
              <a:rPr lang="en-US" sz="1400" b="1" spc="-5" dirty="0" err="1">
                <a:solidFill>
                  <a:srgbClr val="444444"/>
                </a:solidFill>
                <a:latin typeface="Arial"/>
                <a:cs typeface="Arial"/>
              </a:rPr>
              <a:t>meerdere</a:t>
            </a:r>
            <a:r>
              <a:rPr lang="en-US" sz="1400" b="1" spc="-5" dirty="0">
                <a:solidFill>
                  <a:srgbClr val="444444"/>
                </a:solidFill>
                <a:latin typeface="Arial"/>
                <a:cs typeface="Arial"/>
              </a:rPr>
              <a:t> cursors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plaatsen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,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zodat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je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meerdere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dingen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op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meerdere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plekken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tegelijk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kunt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lang="en-US" sz="1400" spc="-5" dirty="0" err="1">
                <a:solidFill>
                  <a:srgbClr val="444444"/>
                </a:solidFill>
                <a:latin typeface="Arial"/>
                <a:cs typeface="Arial"/>
              </a:rPr>
              <a:t>typen</a:t>
            </a:r>
            <a:r>
              <a:rPr lang="en-US" sz="1400" spc="-5" dirty="0">
                <a:solidFill>
                  <a:srgbClr val="444444"/>
                </a:solidFill>
                <a:latin typeface="Arial"/>
                <a:cs typeface="Arial"/>
              </a:rPr>
              <a:t>!</a:t>
            </a:r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25B413E6-0F59-F349-82B3-AB00AF63E9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4322" y="898148"/>
            <a:ext cx="26289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spc="-5" dirty="0"/>
              <a:t>Multiple cursors</a:t>
            </a:r>
            <a:endParaRPr sz="2400" spc="-5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C56847-82F7-444A-8DD0-A31D4C6A0F1B}"/>
              </a:ext>
            </a:extLst>
          </p:cNvPr>
          <p:cNvSpPr/>
          <p:nvPr/>
        </p:nvSpPr>
        <p:spPr>
          <a:xfrm>
            <a:off x="457200" y="-95250"/>
            <a:ext cx="81534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748838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35238</TotalTime>
  <Words>958</Words>
  <Application>Microsoft Macintosh PowerPoint</Application>
  <PresentationFormat>On-screen Show (16:9)</PresentationFormat>
  <Paragraphs>99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Helvetica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Editor settings!</vt:lpstr>
      <vt:lpstr>Code “auto-typen” met automatische suggesties!</vt:lpstr>
      <vt:lpstr>Code auto-typen met TAB of de RETURN key!</vt:lpstr>
      <vt:lpstr>Auto code expansion</vt:lpstr>
      <vt:lpstr>Multiple cursors</vt:lpstr>
      <vt:lpstr>Vs Code uitbreiden met extensies. Maak het leven gemakkelijker!</vt:lpstr>
      <vt:lpstr>PowerPoint Presentation</vt:lpstr>
      <vt:lpstr>And last but but not least </vt:lpstr>
      <vt:lpstr>PowerPoint Presentation</vt:lpstr>
      <vt:lpstr>Doe je Javascript?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Bor DBP van den, David</cp:lastModifiedBy>
  <cp:revision>99</cp:revision>
  <cp:lastPrinted>2021-04-14T11:20:12Z</cp:lastPrinted>
  <dcterms:created xsi:type="dcterms:W3CDTF">2018-09-10T10:01:01Z</dcterms:created>
  <dcterms:modified xsi:type="dcterms:W3CDTF">2024-09-08T22:44:14Z</dcterms:modified>
</cp:coreProperties>
</file>